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3.xml" ContentType="application/inkml+xml"/>
  <Override PartName="/ppt/ink/ink4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notesMasterIdLst>
    <p:notesMasterId r:id="rId52"/>
  </p:notesMasterIdLst>
  <p:sldIdLst>
    <p:sldId id="256" r:id="rId2"/>
    <p:sldId id="287" r:id="rId3"/>
    <p:sldId id="366" r:id="rId4"/>
    <p:sldId id="367" r:id="rId5"/>
    <p:sldId id="292" r:id="rId6"/>
    <p:sldId id="319" r:id="rId7"/>
    <p:sldId id="320" r:id="rId8"/>
    <p:sldId id="294" r:id="rId9"/>
    <p:sldId id="290" r:id="rId10"/>
    <p:sldId id="321" r:id="rId11"/>
    <p:sldId id="260" r:id="rId12"/>
    <p:sldId id="322" r:id="rId13"/>
    <p:sldId id="273" r:id="rId14"/>
    <p:sldId id="323" r:id="rId15"/>
    <p:sldId id="261" r:id="rId16"/>
    <p:sldId id="326" r:id="rId17"/>
    <p:sldId id="325" r:id="rId18"/>
    <p:sldId id="324" r:id="rId19"/>
    <p:sldId id="271" r:id="rId20"/>
    <p:sldId id="332" r:id="rId21"/>
    <p:sldId id="334" r:id="rId22"/>
    <p:sldId id="262" r:id="rId23"/>
    <p:sldId id="337" r:id="rId24"/>
    <p:sldId id="335" r:id="rId25"/>
    <p:sldId id="274" r:id="rId26"/>
    <p:sldId id="275" r:id="rId27"/>
    <p:sldId id="276" r:id="rId28"/>
    <p:sldId id="282" r:id="rId29"/>
    <p:sldId id="264" r:id="rId30"/>
    <p:sldId id="277" r:id="rId31"/>
    <p:sldId id="263" r:id="rId32"/>
    <p:sldId id="258" r:id="rId33"/>
    <p:sldId id="344" r:id="rId34"/>
    <p:sldId id="267" r:id="rId35"/>
    <p:sldId id="336" r:id="rId36"/>
    <p:sldId id="339" r:id="rId37"/>
    <p:sldId id="356" r:id="rId38"/>
    <p:sldId id="351" r:id="rId39"/>
    <p:sldId id="362" r:id="rId40"/>
    <p:sldId id="352" r:id="rId41"/>
    <p:sldId id="357" r:id="rId42"/>
    <p:sldId id="359" r:id="rId43"/>
    <p:sldId id="358" r:id="rId44"/>
    <p:sldId id="360" r:id="rId45"/>
    <p:sldId id="364" r:id="rId46"/>
    <p:sldId id="355" r:id="rId47"/>
    <p:sldId id="333" r:id="rId48"/>
    <p:sldId id="340" r:id="rId49"/>
    <p:sldId id="341" r:id="rId50"/>
    <p:sldId id="286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8328F2A-C075-B449-2A26-91A6ECA75F89}" name="Mahamaya Panda" initials="MP" userId="S::mahamaya.panda@sjsu.edu::3ed81cf2-4a17-4569-8284-284bc36ec0ae" providerId="AD"/>
  <p188:author id="{C2E9CB8E-82EC-870E-1B64-A7E4617EF7B0}" name="Shashi Kumar Kadari Mallikarjuna" initials="SM" userId="S::shashikumar.kadarimallikarjuna@sjsu.edu::d289066f-d76f-4030-a594-39642d56855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8115CD-2E47-0E36-73E9-390D6DD1DF3D}" v="7" dt="2024-12-06T03:06:04.964"/>
    <p1510:client id="{2779C890-22AE-8075-8195-4AA370750C4F}" v="85" dt="2024-12-05T00:56:04.526"/>
    <p1510:client id="{29E7E31B-F644-A359-3226-A58CE0E469B5}" v="10" dt="2024-12-06T01:49:08.775"/>
    <p1510:client id="{41045694-B387-723C-F26E-169CFBAF5898}" v="93" dt="2024-12-05T21:37:40.174"/>
    <p1510:client id="{6B83CA34-4516-AB36-B46A-C50AA2A38C74}" v="248" dt="2024-12-06T03:24:26.887"/>
    <p1510:client id="{8C2B7C0E-B1B1-2C05-4E35-3A8FE36775D7}" v="523" dt="2024-12-05T01:02:34.158"/>
    <p1510:client id="{A8DDEA9C-B1D3-AFA3-3F12-AEE34BFCA7C2}" v="13" dt="2024-12-05T00:35:57.173"/>
    <p1510:client id="{A94028BF-D122-7F36-843B-3D8A2FCBDFD2}" v="81" dt="2024-12-06T00:08:38.887"/>
    <p1510:client id="{B32C3CEA-8827-98A9-F68A-EAB1D46E7B2D}" v="6" dt="2024-12-06T03:38:37.835"/>
    <p1510:client id="{B6A1AB45-2F98-427D-F59B-08D62E0E9D92}" v="7" dt="2024-12-05T00:57:13.571"/>
    <p1510:client id="{DA7C0AE4-18E4-1B44-48A5-4273004773C4}" v="1" dt="2024-12-05T00:58:09.778"/>
    <p1510:client id="{E2F5D467-3464-67DF-8EA7-874B970A7AC8}" v="33" dt="2024-12-06T03:06:28.3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8/10/relationships/authors" Target="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A597B1-B1FB-4EA5-8ACE-D3170E59A4A1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E9C64EA-2AB9-4A4C-A0C5-3D746CB18490}">
      <dgm:prSet/>
      <dgm:spPr/>
      <dgm:t>
        <a:bodyPr/>
        <a:lstStyle/>
        <a:p>
          <a:r>
            <a:rPr lang="en-US" b="1">
              <a:latin typeface="Times New Roman"/>
              <a:cs typeface="Times New Roman"/>
            </a:rPr>
            <a:t>Model Proposals</a:t>
          </a:r>
          <a:endParaRPr lang="en-US">
            <a:latin typeface="Times New Roman"/>
            <a:cs typeface="Times New Roman"/>
          </a:endParaRPr>
        </a:p>
      </dgm:t>
    </dgm:pt>
    <dgm:pt modelId="{9EF7DC4E-4FDD-4244-B9F1-B81523D7B184}" type="parTrans" cxnId="{406FEA15-F188-4352-B134-D710C9062795}">
      <dgm:prSet/>
      <dgm:spPr/>
      <dgm:t>
        <a:bodyPr/>
        <a:lstStyle/>
        <a:p>
          <a:endParaRPr lang="en-US"/>
        </a:p>
      </dgm:t>
    </dgm:pt>
    <dgm:pt modelId="{949C64F9-E0DC-48A5-A7FE-1B76FF6FA598}" type="sibTrans" cxnId="{406FEA15-F188-4352-B134-D710C9062795}">
      <dgm:prSet/>
      <dgm:spPr/>
      <dgm:t>
        <a:bodyPr/>
        <a:lstStyle/>
        <a:p>
          <a:endParaRPr lang="en-US"/>
        </a:p>
      </dgm:t>
    </dgm:pt>
    <dgm:pt modelId="{FB1FF00E-EBC2-44DE-897F-B4CC444470A9}">
      <dgm:prSet/>
      <dgm:spPr/>
      <dgm:t>
        <a:bodyPr/>
        <a:lstStyle/>
        <a:p>
          <a:r>
            <a:rPr lang="en-US" b="1">
              <a:latin typeface="Times New Roman"/>
              <a:cs typeface="Times New Roman"/>
            </a:rPr>
            <a:t>Model Supports</a:t>
          </a:r>
          <a:endParaRPr lang="en-US">
            <a:latin typeface="Times New Roman"/>
            <a:cs typeface="Times New Roman"/>
          </a:endParaRPr>
        </a:p>
      </dgm:t>
    </dgm:pt>
    <dgm:pt modelId="{08ADE671-5E77-4401-AFCA-1158487E119E}" type="parTrans" cxnId="{051E6703-B1EF-49E1-AD66-1B083F8EA280}">
      <dgm:prSet/>
      <dgm:spPr/>
      <dgm:t>
        <a:bodyPr/>
        <a:lstStyle/>
        <a:p>
          <a:endParaRPr lang="en-US"/>
        </a:p>
      </dgm:t>
    </dgm:pt>
    <dgm:pt modelId="{4ABAF961-188E-43E0-B00E-EB7FFEA3627F}" type="sibTrans" cxnId="{051E6703-B1EF-49E1-AD66-1B083F8EA280}">
      <dgm:prSet/>
      <dgm:spPr/>
      <dgm:t>
        <a:bodyPr/>
        <a:lstStyle/>
        <a:p>
          <a:endParaRPr lang="en-US"/>
        </a:p>
      </dgm:t>
    </dgm:pt>
    <dgm:pt modelId="{6435771B-7FDB-4061-86DA-70CA11E3E6F4}">
      <dgm:prSet/>
      <dgm:spPr/>
      <dgm:t>
        <a:bodyPr/>
        <a:lstStyle/>
        <a:p>
          <a:r>
            <a:rPr lang="en-US" b="1">
              <a:latin typeface="Times New Roman"/>
              <a:cs typeface="Times New Roman"/>
            </a:rPr>
            <a:t>Model Comparison and Justification</a:t>
          </a:r>
          <a:endParaRPr lang="en-US">
            <a:latin typeface="Times New Roman"/>
            <a:cs typeface="Times New Roman"/>
          </a:endParaRPr>
        </a:p>
      </dgm:t>
    </dgm:pt>
    <dgm:pt modelId="{1DFB1A7A-BB15-4DD9-A17D-AEE67CE55582}" type="parTrans" cxnId="{1614276F-CF5D-4376-814B-503B6E840434}">
      <dgm:prSet/>
      <dgm:spPr/>
      <dgm:t>
        <a:bodyPr/>
        <a:lstStyle/>
        <a:p>
          <a:endParaRPr lang="en-US"/>
        </a:p>
      </dgm:t>
    </dgm:pt>
    <dgm:pt modelId="{828A6584-E414-4FC8-B3BF-17712D533152}" type="sibTrans" cxnId="{1614276F-CF5D-4376-814B-503B6E840434}">
      <dgm:prSet/>
      <dgm:spPr/>
      <dgm:t>
        <a:bodyPr/>
        <a:lstStyle/>
        <a:p>
          <a:endParaRPr lang="en-US"/>
        </a:p>
      </dgm:t>
    </dgm:pt>
    <dgm:pt modelId="{B98609DB-F6AD-42DA-B731-FF5BF72A8CB7}">
      <dgm:prSet/>
      <dgm:spPr/>
      <dgm:t>
        <a:bodyPr/>
        <a:lstStyle/>
        <a:p>
          <a:r>
            <a:rPr lang="en-US" b="1">
              <a:latin typeface="Times New Roman"/>
              <a:cs typeface="Times New Roman"/>
            </a:rPr>
            <a:t>Model Evaluation Methods</a:t>
          </a:r>
          <a:endParaRPr lang="en-US">
            <a:latin typeface="Times New Roman"/>
            <a:cs typeface="Times New Roman"/>
          </a:endParaRPr>
        </a:p>
      </dgm:t>
    </dgm:pt>
    <dgm:pt modelId="{37488119-0916-4B57-8F31-E474CE3501EA}" type="parTrans" cxnId="{D81D465B-903F-472F-88C7-B9269179BAC2}">
      <dgm:prSet/>
      <dgm:spPr/>
      <dgm:t>
        <a:bodyPr/>
        <a:lstStyle/>
        <a:p>
          <a:endParaRPr lang="en-US"/>
        </a:p>
      </dgm:t>
    </dgm:pt>
    <dgm:pt modelId="{B9BDADD0-D226-4876-9B4C-95B1B6578776}" type="sibTrans" cxnId="{D81D465B-903F-472F-88C7-B9269179BAC2}">
      <dgm:prSet/>
      <dgm:spPr/>
      <dgm:t>
        <a:bodyPr/>
        <a:lstStyle/>
        <a:p>
          <a:endParaRPr lang="en-US"/>
        </a:p>
      </dgm:t>
    </dgm:pt>
    <dgm:pt modelId="{074D089A-D553-47AD-AB4B-1FFDFB96E226}" type="pres">
      <dgm:prSet presAssocID="{22A597B1-B1FB-4EA5-8ACE-D3170E59A4A1}" presName="outerComposite" presStyleCnt="0">
        <dgm:presLayoutVars>
          <dgm:chMax val="5"/>
          <dgm:dir/>
          <dgm:resizeHandles val="exact"/>
        </dgm:presLayoutVars>
      </dgm:prSet>
      <dgm:spPr/>
    </dgm:pt>
    <dgm:pt modelId="{19AA4084-080B-4F77-9CBF-1FB4E06F09DD}" type="pres">
      <dgm:prSet presAssocID="{22A597B1-B1FB-4EA5-8ACE-D3170E59A4A1}" presName="dummyMaxCanvas" presStyleCnt="0">
        <dgm:presLayoutVars/>
      </dgm:prSet>
      <dgm:spPr/>
    </dgm:pt>
    <dgm:pt modelId="{38B6D5F8-5899-4C5D-AE9F-8A235FAC9CD9}" type="pres">
      <dgm:prSet presAssocID="{22A597B1-B1FB-4EA5-8ACE-D3170E59A4A1}" presName="FourNodes_1" presStyleLbl="node1" presStyleIdx="0" presStyleCnt="4">
        <dgm:presLayoutVars>
          <dgm:bulletEnabled val="1"/>
        </dgm:presLayoutVars>
      </dgm:prSet>
      <dgm:spPr/>
    </dgm:pt>
    <dgm:pt modelId="{08FC141C-1FD2-405A-8577-1B38F0DC1CD5}" type="pres">
      <dgm:prSet presAssocID="{22A597B1-B1FB-4EA5-8ACE-D3170E59A4A1}" presName="FourNodes_2" presStyleLbl="node1" presStyleIdx="1" presStyleCnt="4">
        <dgm:presLayoutVars>
          <dgm:bulletEnabled val="1"/>
        </dgm:presLayoutVars>
      </dgm:prSet>
      <dgm:spPr/>
    </dgm:pt>
    <dgm:pt modelId="{B1AD86DB-F52B-4FD9-8276-D366CE4A7014}" type="pres">
      <dgm:prSet presAssocID="{22A597B1-B1FB-4EA5-8ACE-D3170E59A4A1}" presName="FourNodes_3" presStyleLbl="node1" presStyleIdx="2" presStyleCnt="4">
        <dgm:presLayoutVars>
          <dgm:bulletEnabled val="1"/>
        </dgm:presLayoutVars>
      </dgm:prSet>
      <dgm:spPr/>
    </dgm:pt>
    <dgm:pt modelId="{50B9E40E-9CD5-497F-B9CB-E08287716517}" type="pres">
      <dgm:prSet presAssocID="{22A597B1-B1FB-4EA5-8ACE-D3170E59A4A1}" presName="FourNodes_4" presStyleLbl="node1" presStyleIdx="3" presStyleCnt="4">
        <dgm:presLayoutVars>
          <dgm:bulletEnabled val="1"/>
        </dgm:presLayoutVars>
      </dgm:prSet>
      <dgm:spPr/>
    </dgm:pt>
    <dgm:pt modelId="{0FA21775-134E-47B5-82A9-4527581F565B}" type="pres">
      <dgm:prSet presAssocID="{22A597B1-B1FB-4EA5-8ACE-D3170E59A4A1}" presName="FourConn_1-2" presStyleLbl="fgAccFollowNode1" presStyleIdx="0" presStyleCnt="3">
        <dgm:presLayoutVars>
          <dgm:bulletEnabled val="1"/>
        </dgm:presLayoutVars>
      </dgm:prSet>
      <dgm:spPr/>
    </dgm:pt>
    <dgm:pt modelId="{1F581A33-EF2D-4E53-8B24-0A4F9D2A77DB}" type="pres">
      <dgm:prSet presAssocID="{22A597B1-B1FB-4EA5-8ACE-D3170E59A4A1}" presName="FourConn_2-3" presStyleLbl="fgAccFollowNode1" presStyleIdx="1" presStyleCnt="3">
        <dgm:presLayoutVars>
          <dgm:bulletEnabled val="1"/>
        </dgm:presLayoutVars>
      </dgm:prSet>
      <dgm:spPr/>
    </dgm:pt>
    <dgm:pt modelId="{35604B9E-AA74-450E-9B09-1417205DEF43}" type="pres">
      <dgm:prSet presAssocID="{22A597B1-B1FB-4EA5-8ACE-D3170E59A4A1}" presName="FourConn_3-4" presStyleLbl="fgAccFollowNode1" presStyleIdx="2" presStyleCnt="3">
        <dgm:presLayoutVars>
          <dgm:bulletEnabled val="1"/>
        </dgm:presLayoutVars>
      </dgm:prSet>
      <dgm:spPr/>
    </dgm:pt>
    <dgm:pt modelId="{B99B4E4E-3885-4A45-9973-5AA613A0C81B}" type="pres">
      <dgm:prSet presAssocID="{22A597B1-B1FB-4EA5-8ACE-D3170E59A4A1}" presName="FourNodes_1_text" presStyleLbl="node1" presStyleIdx="3" presStyleCnt="4">
        <dgm:presLayoutVars>
          <dgm:bulletEnabled val="1"/>
        </dgm:presLayoutVars>
      </dgm:prSet>
      <dgm:spPr/>
    </dgm:pt>
    <dgm:pt modelId="{173E40EE-308A-43F4-9209-5672204B100C}" type="pres">
      <dgm:prSet presAssocID="{22A597B1-B1FB-4EA5-8ACE-D3170E59A4A1}" presName="FourNodes_2_text" presStyleLbl="node1" presStyleIdx="3" presStyleCnt="4">
        <dgm:presLayoutVars>
          <dgm:bulletEnabled val="1"/>
        </dgm:presLayoutVars>
      </dgm:prSet>
      <dgm:spPr/>
    </dgm:pt>
    <dgm:pt modelId="{05EED379-6470-4692-8047-48F806D23C18}" type="pres">
      <dgm:prSet presAssocID="{22A597B1-B1FB-4EA5-8ACE-D3170E59A4A1}" presName="FourNodes_3_text" presStyleLbl="node1" presStyleIdx="3" presStyleCnt="4">
        <dgm:presLayoutVars>
          <dgm:bulletEnabled val="1"/>
        </dgm:presLayoutVars>
      </dgm:prSet>
      <dgm:spPr/>
    </dgm:pt>
    <dgm:pt modelId="{494B4D92-FA3F-4055-A7BD-E85F2B1BD23A}" type="pres">
      <dgm:prSet presAssocID="{22A597B1-B1FB-4EA5-8ACE-D3170E59A4A1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B0B27C02-7E45-4800-889C-B5EBD4FCADED}" type="presOf" srcId="{6435771B-7FDB-4061-86DA-70CA11E3E6F4}" destId="{05EED379-6470-4692-8047-48F806D23C18}" srcOrd="1" destOrd="0" presId="urn:microsoft.com/office/officeart/2005/8/layout/vProcess5"/>
    <dgm:cxn modelId="{051E6703-B1EF-49E1-AD66-1B083F8EA280}" srcId="{22A597B1-B1FB-4EA5-8ACE-D3170E59A4A1}" destId="{FB1FF00E-EBC2-44DE-897F-B4CC444470A9}" srcOrd="1" destOrd="0" parTransId="{08ADE671-5E77-4401-AFCA-1158487E119E}" sibTransId="{4ABAF961-188E-43E0-B00E-EB7FFEA3627F}"/>
    <dgm:cxn modelId="{406FEA15-F188-4352-B134-D710C9062795}" srcId="{22A597B1-B1FB-4EA5-8ACE-D3170E59A4A1}" destId="{AE9C64EA-2AB9-4A4C-A0C5-3D746CB18490}" srcOrd="0" destOrd="0" parTransId="{9EF7DC4E-4FDD-4244-B9F1-B81523D7B184}" sibTransId="{949C64F9-E0DC-48A5-A7FE-1B76FF6FA598}"/>
    <dgm:cxn modelId="{DF221737-E1B0-4876-93FD-F1DE3A0612E1}" type="presOf" srcId="{828A6584-E414-4FC8-B3BF-17712D533152}" destId="{35604B9E-AA74-450E-9B09-1417205DEF43}" srcOrd="0" destOrd="0" presId="urn:microsoft.com/office/officeart/2005/8/layout/vProcess5"/>
    <dgm:cxn modelId="{A14ACE39-CEBF-4239-ABB4-34B06E2F30EB}" type="presOf" srcId="{AE9C64EA-2AB9-4A4C-A0C5-3D746CB18490}" destId="{38B6D5F8-5899-4C5D-AE9F-8A235FAC9CD9}" srcOrd="0" destOrd="0" presId="urn:microsoft.com/office/officeart/2005/8/layout/vProcess5"/>
    <dgm:cxn modelId="{D81D465B-903F-472F-88C7-B9269179BAC2}" srcId="{22A597B1-B1FB-4EA5-8ACE-D3170E59A4A1}" destId="{B98609DB-F6AD-42DA-B731-FF5BF72A8CB7}" srcOrd="3" destOrd="0" parTransId="{37488119-0916-4B57-8F31-E474CE3501EA}" sibTransId="{B9BDADD0-D226-4876-9B4C-95B1B6578776}"/>
    <dgm:cxn modelId="{38B13042-7964-46F4-85A4-76F7578B68A8}" type="presOf" srcId="{FB1FF00E-EBC2-44DE-897F-B4CC444470A9}" destId="{173E40EE-308A-43F4-9209-5672204B100C}" srcOrd="1" destOrd="0" presId="urn:microsoft.com/office/officeart/2005/8/layout/vProcess5"/>
    <dgm:cxn modelId="{9C7DA064-0C91-49C5-B83F-23FC95F97B7F}" type="presOf" srcId="{6435771B-7FDB-4061-86DA-70CA11E3E6F4}" destId="{B1AD86DB-F52B-4FD9-8276-D366CE4A7014}" srcOrd="0" destOrd="0" presId="urn:microsoft.com/office/officeart/2005/8/layout/vProcess5"/>
    <dgm:cxn modelId="{140F8B68-F448-4686-AAF9-062D13931014}" type="presOf" srcId="{B98609DB-F6AD-42DA-B731-FF5BF72A8CB7}" destId="{50B9E40E-9CD5-497F-B9CB-E08287716517}" srcOrd="0" destOrd="0" presId="urn:microsoft.com/office/officeart/2005/8/layout/vProcess5"/>
    <dgm:cxn modelId="{5EA6986B-92F5-4E68-B201-A6BDC1EB48D2}" type="presOf" srcId="{B98609DB-F6AD-42DA-B731-FF5BF72A8CB7}" destId="{494B4D92-FA3F-4055-A7BD-E85F2B1BD23A}" srcOrd="1" destOrd="0" presId="urn:microsoft.com/office/officeart/2005/8/layout/vProcess5"/>
    <dgm:cxn modelId="{1614276F-CF5D-4376-814B-503B6E840434}" srcId="{22A597B1-B1FB-4EA5-8ACE-D3170E59A4A1}" destId="{6435771B-7FDB-4061-86DA-70CA11E3E6F4}" srcOrd="2" destOrd="0" parTransId="{1DFB1A7A-BB15-4DD9-A17D-AEE67CE55582}" sibTransId="{828A6584-E414-4FC8-B3BF-17712D533152}"/>
    <dgm:cxn modelId="{00B0AD8D-D60E-4188-BB10-52353083C06E}" type="presOf" srcId="{FB1FF00E-EBC2-44DE-897F-B4CC444470A9}" destId="{08FC141C-1FD2-405A-8577-1B38F0DC1CD5}" srcOrd="0" destOrd="0" presId="urn:microsoft.com/office/officeart/2005/8/layout/vProcess5"/>
    <dgm:cxn modelId="{3152D88F-4B9C-4955-A39A-0E99E2E234D4}" type="presOf" srcId="{AE9C64EA-2AB9-4A4C-A0C5-3D746CB18490}" destId="{B99B4E4E-3885-4A45-9973-5AA613A0C81B}" srcOrd="1" destOrd="0" presId="urn:microsoft.com/office/officeart/2005/8/layout/vProcess5"/>
    <dgm:cxn modelId="{11DC3AC9-9692-4F06-A011-3A8BA0C1BBE1}" type="presOf" srcId="{949C64F9-E0DC-48A5-A7FE-1B76FF6FA598}" destId="{0FA21775-134E-47B5-82A9-4527581F565B}" srcOrd="0" destOrd="0" presId="urn:microsoft.com/office/officeart/2005/8/layout/vProcess5"/>
    <dgm:cxn modelId="{41731ED0-5FCD-41E0-B747-86CEF027B1FF}" type="presOf" srcId="{22A597B1-B1FB-4EA5-8ACE-D3170E59A4A1}" destId="{074D089A-D553-47AD-AB4B-1FFDFB96E226}" srcOrd="0" destOrd="0" presId="urn:microsoft.com/office/officeart/2005/8/layout/vProcess5"/>
    <dgm:cxn modelId="{CDF081F5-F51B-4106-BE1A-DECBCA4CC780}" type="presOf" srcId="{4ABAF961-188E-43E0-B00E-EB7FFEA3627F}" destId="{1F581A33-EF2D-4E53-8B24-0A4F9D2A77DB}" srcOrd="0" destOrd="0" presId="urn:microsoft.com/office/officeart/2005/8/layout/vProcess5"/>
    <dgm:cxn modelId="{57E87AC7-BE65-476C-AC90-67CE3156EE77}" type="presParOf" srcId="{074D089A-D553-47AD-AB4B-1FFDFB96E226}" destId="{19AA4084-080B-4F77-9CBF-1FB4E06F09DD}" srcOrd="0" destOrd="0" presId="urn:microsoft.com/office/officeart/2005/8/layout/vProcess5"/>
    <dgm:cxn modelId="{4E7727FB-20B4-4E30-881A-B9BC990388A1}" type="presParOf" srcId="{074D089A-D553-47AD-AB4B-1FFDFB96E226}" destId="{38B6D5F8-5899-4C5D-AE9F-8A235FAC9CD9}" srcOrd="1" destOrd="0" presId="urn:microsoft.com/office/officeart/2005/8/layout/vProcess5"/>
    <dgm:cxn modelId="{579A9959-6FB3-46D6-8A1E-E1DAAAFA52AF}" type="presParOf" srcId="{074D089A-D553-47AD-AB4B-1FFDFB96E226}" destId="{08FC141C-1FD2-405A-8577-1B38F0DC1CD5}" srcOrd="2" destOrd="0" presId="urn:microsoft.com/office/officeart/2005/8/layout/vProcess5"/>
    <dgm:cxn modelId="{F97E1A1D-4061-445F-BA90-805E02DBB202}" type="presParOf" srcId="{074D089A-D553-47AD-AB4B-1FFDFB96E226}" destId="{B1AD86DB-F52B-4FD9-8276-D366CE4A7014}" srcOrd="3" destOrd="0" presId="urn:microsoft.com/office/officeart/2005/8/layout/vProcess5"/>
    <dgm:cxn modelId="{A6D07EA1-8E10-4327-9C20-3E069517C942}" type="presParOf" srcId="{074D089A-D553-47AD-AB4B-1FFDFB96E226}" destId="{50B9E40E-9CD5-497F-B9CB-E08287716517}" srcOrd="4" destOrd="0" presId="urn:microsoft.com/office/officeart/2005/8/layout/vProcess5"/>
    <dgm:cxn modelId="{1CAFDD0A-A2BD-492E-AAD8-1E954DF90E4C}" type="presParOf" srcId="{074D089A-D553-47AD-AB4B-1FFDFB96E226}" destId="{0FA21775-134E-47B5-82A9-4527581F565B}" srcOrd="5" destOrd="0" presId="urn:microsoft.com/office/officeart/2005/8/layout/vProcess5"/>
    <dgm:cxn modelId="{9FA68CFD-50DD-4FC4-8DAE-893E09608C4E}" type="presParOf" srcId="{074D089A-D553-47AD-AB4B-1FFDFB96E226}" destId="{1F581A33-EF2D-4E53-8B24-0A4F9D2A77DB}" srcOrd="6" destOrd="0" presId="urn:microsoft.com/office/officeart/2005/8/layout/vProcess5"/>
    <dgm:cxn modelId="{FE9E61CA-D3A6-45DC-A2FE-FCC3D6FFB319}" type="presParOf" srcId="{074D089A-D553-47AD-AB4B-1FFDFB96E226}" destId="{35604B9E-AA74-450E-9B09-1417205DEF43}" srcOrd="7" destOrd="0" presId="urn:microsoft.com/office/officeart/2005/8/layout/vProcess5"/>
    <dgm:cxn modelId="{D601655B-BD0C-49C8-B90F-83115D8724C5}" type="presParOf" srcId="{074D089A-D553-47AD-AB4B-1FFDFB96E226}" destId="{B99B4E4E-3885-4A45-9973-5AA613A0C81B}" srcOrd="8" destOrd="0" presId="urn:microsoft.com/office/officeart/2005/8/layout/vProcess5"/>
    <dgm:cxn modelId="{EEA103E6-2D27-4EF4-A591-19C7A2536682}" type="presParOf" srcId="{074D089A-D553-47AD-AB4B-1FFDFB96E226}" destId="{173E40EE-308A-43F4-9209-5672204B100C}" srcOrd="9" destOrd="0" presId="urn:microsoft.com/office/officeart/2005/8/layout/vProcess5"/>
    <dgm:cxn modelId="{1A8A2781-C0E3-4CD7-A32D-C0266F6DBFD0}" type="presParOf" srcId="{074D089A-D553-47AD-AB4B-1FFDFB96E226}" destId="{05EED379-6470-4692-8047-48F806D23C18}" srcOrd="10" destOrd="0" presId="urn:microsoft.com/office/officeart/2005/8/layout/vProcess5"/>
    <dgm:cxn modelId="{7D947F6B-8569-454C-9FDC-0C7939DD316F}" type="presParOf" srcId="{074D089A-D553-47AD-AB4B-1FFDFB96E226}" destId="{494B4D92-FA3F-4055-A7BD-E85F2B1BD23A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BEFABA-B222-492E-B2C6-9D3B84086DB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38FB918-2A3C-4A3F-8E85-BE52F812A1EB}">
      <dgm:prSet/>
      <dgm:spPr/>
      <dgm:t>
        <a:bodyPr/>
        <a:lstStyle/>
        <a:p>
          <a:r>
            <a:rPr lang="en-US" b="1">
              <a:latin typeface="Times New Roman"/>
              <a:cs typeface="Times New Roman"/>
            </a:rPr>
            <a:t>Innovative Persona Integration</a:t>
          </a:r>
          <a:r>
            <a:rPr lang="en-US">
              <a:latin typeface="Times New Roman"/>
              <a:cs typeface="Times New Roman"/>
            </a:rPr>
            <a:t>: The </a:t>
          </a:r>
          <a:r>
            <a:rPr lang="en-US" err="1">
              <a:latin typeface="Times New Roman"/>
              <a:cs typeface="Times New Roman"/>
            </a:rPr>
            <a:t>SageSoulRAG</a:t>
          </a:r>
          <a:r>
            <a:rPr lang="en-US">
              <a:latin typeface="Times New Roman"/>
              <a:cs typeface="Times New Roman"/>
            </a:rPr>
            <a:t> project successfully incorporates expert personas like Robert Kiyosaki and Dr. Sanjay Gupta, enhancing user engagement and trust in finance and healthcare domains.</a:t>
          </a:r>
        </a:p>
      </dgm:t>
    </dgm:pt>
    <dgm:pt modelId="{ADB66B0E-C2D0-44B0-8CDF-40C194EC4AE6}" type="parTrans" cxnId="{D9C51D66-998B-4BE2-9D0C-EFDFD934C5D3}">
      <dgm:prSet/>
      <dgm:spPr/>
      <dgm:t>
        <a:bodyPr/>
        <a:lstStyle/>
        <a:p>
          <a:endParaRPr lang="en-US"/>
        </a:p>
      </dgm:t>
    </dgm:pt>
    <dgm:pt modelId="{32A9C549-8287-4411-8DC0-F62B8518D934}" type="sibTrans" cxnId="{D9C51D66-998B-4BE2-9D0C-EFDFD934C5D3}">
      <dgm:prSet/>
      <dgm:spPr/>
      <dgm:t>
        <a:bodyPr/>
        <a:lstStyle/>
        <a:p>
          <a:endParaRPr lang="en-US"/>
        </a:p>
      </dgm:t>
    </dgm:pt>
    <dgm:pt modelId="{537E999B-71E9-4865-B0F0-C3B1BCD7B380}">
      <dgm:prSet/>
      <dgm:spPr/>
      <dgm:t>
        <a:bodyPr/>
        <a:lstStyle/>
        <a:p>
          <a:r>
            <a:rPr lang="en-US" b="1">
              <a:latin typeface="Times New Roman"/>
              <a:cs typeface="Times New Roman"/>
            </a:rPr>
            <a:t>Advanced RAG Framework</a:t>
          </a:r>
          <a:r>
            <a:rPr lang="en-US">
              <a:latin typeface="Times New Roman"/>
              <a:cs typeface="Times New Roman"/>
            </a:rPr>
            <a:t>: The integration of Retrieval-Augmented Generation (RAG) and multiple advanced LLMs ensures precise, contextually relevant responses tailored to user queries.</a:t>
          </a:r>
        </a:p>
      </dgm:t>
    </dgm:pt>
    <dgm:pt modelId="{60019820-77A2-4DCC-A7B6-B0595C282E89}" type="parTrans" cxnId="{CEBA21A7-E30F-4343-A693-AF839577248B}">
      <dgm:prSet/>
      <dgm:spPr/>
      <dgm:t>
        <a:bodyPr/>
        <a:lstStyle/>
        <a:p>
          <a:endParaRPr lang="en-US"/>
        </a:p>
      </dgm:t>
    </dgm:pt>
    <dgm:pt modelId="{416E7429-9BBF-44C3-9676-E661F829EF5D}" type="sibTrans" cxnId="{CEBA21A7-E30F-4343-A693-AF839577248B}">
      <dgm:prSet/>
      <dgm:spPr/>
      <dgm:t>
        <a:bodyPr/>
        <a:lstStyle/>
        <a:p>
          <a:endParaRPr lang="en-US"/>
        </a:p>
      </dgm:t>
    </dgm:pt>
    <dgm:pt modelId="{79C0C1A1-5F92-44B9-BA87-85CE42445576}">
      <dgm:prSet/>
      <dgm:spPr/>
      <dgm:t>
        <a:bodyPr/>
        <a:lstStyle/>
        <a:p>
          <a:r>
            <a:rPr lang="en-US" b="1">
              <a:latin typeface="Times New Roman"/>
              <a:cs typeface="Times New Roman"/>
            </a:rPr>
            <a:t>Robust Data Management</a:t>
          </a:r>
          <a:r>
            <a:rPr lang="en-US">
              <a:latin typeface="Times New Roman"/>
              <a:cs typeface="Times New Roman"/>
            </a:rPr>
            <a:t>: The project emphasizes high-quality data preprocessing, including cleaning, tokenization, and embedding, to optimize chatbot performance across specialized domains.</a:t>
          </a:r>
        </a:p>
      </dgm:t>
    </dgm:pt>
    <dgm:pt modelId="{AC3B8EEF-79DF-479A-B357-49755968BCD5}" type="parTrans" cxnId="{4E16352D-5537-4CBB-AB4A-408AE433A099}">
      <dgm:prSet/>
      <dgm:spPr/>
      <dgm:t>
        <a:bodyPr/>
        <a:lstStyle/>
        <a:p>
          <a:endParaRPr lang="en-US"/>
        </a:p>
      </dgm:t>
    </dgm:pt>
    <dgm:pt modelId="{12AFF4B9-E352-472C-A7C3-C04796C68D11}" type="sibTrans" cxnId="{4E16352D-5537-4CBB-AB4A-408AE433A099}">
      <dgm:prSet/>
      <dgm:spPr/>
      <dgm:t>
        <a:bodyPr/>
        <a:lstStyle/>
        <a:p>
          <a:endParaRPr lang="en-US"/>
        </a:p>
      </dgm:t>
    </dgm:pt>
    <dgm:pt modelId="{AA4E50B1-4903-4149-B399-7E714A4D453F}">
      <dgm:prSet/>
      <dgm:spPr/>
      <dgm:t>
        <a:bodyPr/>
        <a:lstStyle/>
        <a:p>
          <a:r>
            <a:rPr lang="en-US" b="1">
              <a:latin typeface="Times New Roman"/>
              <a:cs typeface="Times New Roman"/>
            </a:rPr>
            <a:t>Educational and Societal Impact</a:t>
          </a:r>
          <a:r>
            <a:rPr lang="en-US">
              <a:latin typeface="Times New Roman"/>
              <a:cs typeface="Times New Roman"/>
            </a:rPr>
            <a:t>: The chatbot contributes significantly to improving financial literacy, healthcare awareness, and educational accessibility while addressing cultural and social inclusivity.</a:t>
          </a:r>
        </a:p>
      </dgm:t>
    </dgm:pt>
    <dgm:pt modelId="{9C8CF934-922F-4D16-A597-C5C1834CFCC7}" type="parTrans" cxnId="{3D2C8D3A-9EAA-47B5-9629-512FBA9E98DB}">
      <dgm:prSet/>
      <dgm:spPr/>
      <dgm:t>
        <a:bodyPr/>
        <a:lstStyle/>
        <a:p>
          <a:endParaRPr lang="en-US"/>
        </a:p>
      </dgm:t>
    </dgm:pt>
    <dgm:pt modelId="{C646D185-CAFA-4C51-BB1D-6DE9AF0D94DC}" type="sibTrans" cxnId="{3D2C8D3A-9EAA-47B5-9629-512FBA9E98DB}">
      <dgm:prSet/>
      <dgm:spPr/>
      <dgm:t>
        <a:bodyPr/>
        <a:lstStyle/>
        <a:p>
          <a:endParaRPr lang="en-US"/>
        </a:p>
      </dgm:t>
    </dgm:pt>
    <dgm:pt modelId="{6FBAC2E3-882D-4BCC-9B1C-EA749F742FAB}">
      <dgm:prSet/>
      <dgm:spPr/>
      <dgm:t>
        <a:bodyPr/>
        <a:lstStyle/>
        <a:p>
          <a:r>
            <a:rPr lang="en-US" b="1">
              <a:latin typeface="Times New Roman"/>
              <a:cs typeface="Times New Roman"/>
            </a:rPr>
            <a:t>Future Scalability and Flexibility</a:t>
          </a:r>
          <a:r>
            <a:rPr lang="en-US">
              <a:latin typeface="Times New Roman"/>
              <a:cs typeface="Times New Roman"/>
            </a:rPr>
            <a:t>: Recommendations highlight expanding functionalities with multi-modal capabilities, real-time updates, and ensemble model approaches to enhance versatility and adaptability </a:t>
          </a:r>
        </a:p>
      </dgm:t>
    </dgm:pt>
    <dgm:pt modelId="{10CFE933-2D42-4E61-869B-27FF4E75D53B}" type="parTrans" cxnId="{482AE518-0A69-47FD-A85B-2E29156853FA}">
      <dgm:prSet/>
      <dgm:spPr/>
      <dgm:t>
        <a:bodyPr/>
        <a:lstStyle/>
        <a:p>
          <a:endParaRPr lang="en-US"/>
        </a:p>
      </dgm:t>
    </dgm:pt>
    <dgm:pt modelId="{E18BFE89-EB76-431A-A665-8C09EBCBCA97}" type="sibTrans" cxnId="{482AE518-0A69-47FD-A85B-2E29156853FA}">
      <dgm:prSet/>
      <dgm:spPr/>
      <dgm:t>
        <a:bodyPr/>
        <a:lstStyle/>
        <a:p>
          <a:endParaRPr lang="en-US"/>
        </a:p>
      </dgm:t>
    </dgm:pt>
    <dgm:pt modelId="{96CB033B-54D7-4B2C-B42B-23478F7D9ABB}" type="pres">
      <dgm:prSet presAssocID="{B6BEFABA-B222-492E-B2C6-9D3B84086DBA}" presName="vert0" presStyleCnt="0">
        <dgm:presLayoutVars>
          <dgm:dir/>
          <dgm:animOne val="branch"/>
          <dgm:animLvl val="lvl"/>
        </dgm:presLayoutVars>
      </dgm:prSet>
      <dgm:spPr/>
    </dgm:pt>
    <dgm:pt modelId="{8ECDBE12-E99A-4A90-998D-AFD394CF9E47}" type="pres">
      <dgm:prSet presAssocID="{438FB918-2A3C-4A3F-8E85-BE52F812A1EB}" presName="thickLine" presStyleLbl="alignNode1" presStyleIdx="0" presStyleCnt="5"/>
      <dgm:spPr/>
    </dgm:pt>
    <dgm:pt modelId="{6FA92F0D-C585-47AF-8706-05291BA155D0}" type="pres">
      <dgm:prSet presAssocID="{438FB918-2A3C-4A3F-8E85-BE52F812A1EB}" presName="horz1" presStyleCnt="0"/>
      <dgm:spPr/>
    </dgm:pt>
    <dgm:pt modelId="{4DF19816-B0C8-4AE4-8EDD-43D0EF87A948}" type="pres">
      <dgm:prSet presAssocID="{438FB918-2A3C-4A3F-8E85-BE52F812A1EB}" presName="tx1" presStyleLbl="revTx" presStyleIdx="0" presStyleCnt="5"/>
      <dgm:spPr/>
    </dgm:pt>
    <dgm:pt modelId="{B2630603-4956-46EC-964A-938A1C32E8A3}" type="pres">
      <dgm:prSet presAssocID="{438FB918-2A3C-4A3F-8E85-BE52F812A1EB}" presName="vert1" presStyleCnt="0"/>
      <dgm:spPr/>
    </dgm:pt>
    <dgm:pt modelId="{249EE305-CC94-48C1-A624-B6785FA701AA}" type="pres">
      <dgm:prSet presAssocID="{537E999B-71E9-4865-B0F0-C3B1BCD7B380}" presName="thickLine" presStyleLbl="alignNode1" presStyleIdx="1" presStyleCnt="5"/>
      <dgm:spPr/>
    </dgm:pt>
    <dgm:pt modelId="{D5CB6B21-F33A-4B24-BEB6-46BAE7BC1E19}" type="pres">
      <dgm:prSet presAssocID="{537E999B-71E9-4865-B0F0-C3B1BCD7B380}" presName="horz1" presStyleCnt="0"/>
      <dgm:spPr/>
    </dgm:pt>
    <dgm:pt modelId="{8104BCA8-E3AC-4C7E-B0B9-1B418DBD7BA9}" type="pres">
      <dgm:prSet presAssocID="{537E999B-71E9-4865-B0F0-C3B1BCD7B380}" presName="tx1" presStyleLbl="revTx" presStyleIdx="1" presStyleCnt="5"/>
      <dgm:spPr/>
    </dgm:pt>
    <dgm:pt modelId="{3F921992-4F35-4104-B0B2-06C89AFBD177}" type="pres">
      <dgm:prSet presAssocID="{537E999B-71E9-4865-B0F0-C3B1BCD7B380}" presName="vert1" presStyleCnt="0"/>
      <dgm:spPr/>
    </dgm:pt>
    <dgm:pt modelId="{E2D3504C-B977-40E5-858C-44D3FD4C0603}" type="pres">
      <dgm:prSet presAssocID="{79C0C1A1-5F92-44B9-BA87-85CE42445576}" presName="thickLine" presStyleLbl="alignNode1" presStyleIdx="2" presStyleCnt="5"/>
      <dgm:spPr/>
    </dgm:pt>
    <dgm:pt modelId="{F304B8A9-5147-4AE4-81DD-8D862A42B6F9}" type="pres">
      <dgm:prSet presAssocID="{79C0C1A1-5F92-44B9-BA87-85CE42445576}" presName="horz1" presStyleCnt="0"/>
      <dgm:spPr/>
    </dgm:pt>
    <dgm:pt modelId="{6FFD37CF-242E-421E-B5A0-19497C0542D9}" type="pres">
      <dgm:prSet presAssocID="{79C0C1A1-5F92-44B9-BA87-85CE42445576}" presName="tx1" presStyleLbl="revTx" presStyleIdx="2" presStyleCnt="5"/>
      <dgm:spPr/>
    </dgm:pt>
    <dgm:pt modelId="{B0F6DA55-205C-45C3-A110-6296A50ADC6F}" type="pres">
      <dgm:prSet presAssocID="{79C0C1A1-5F92-44B9-BA87-85CE42445576}" presName="vert1" presStyleCnt="0"/>
      <dgm:spPr/>
    </dgm:pt>
    <dgm:pt modelId="{40C8C798-DA85-4326-A7D2-B06E155B5453}" type="pres">
      <dgm:prSet presAssocID="{AA4E50B1-4903-4149-B399-7E714A4D453F}" presName="thickLine" presStyleLbl="alignNode1" presStyleIdx="3" presStyleCnt="5"/>
      <dgm:spPr/>
    </dgm:pt>
    <dgm:pt modelId="{E1F1C8F8-AF6F-4B35-9F4D-344DDA83BA09}" type="pres">
      <dgm:prSet presAssocID="{AA4E50B1-4903-4149-B399-7E714A4D453F}" presName="horz1" presStyleCnt="0"/>
      <dgm:spPr/>
    </dgm:pt>
    <dgm:pt modelId="{3F9D314E-657E-4350-9535-124732F91647}" type="pres">
      <dgm:prSet presAssocID="{AA4E50B1-4903-4149-B399-7E714A4D453F}" presName="tx1" presStyleLbl="revTx" presStyleIdx="3" presStyleCnt="5"/>
      <dgm:spPr/>
    </dgm:pt>
    <dgm:pt modelId="{07D2575A-6A9D-413A-B1C9-68AEA5FACEA2}" type="pres">
      <dgm:prSet presAssocID="{AA4E50B1-4903-4149-B399-7E714A4D453F}" presName="vert1" presStyleCnt="0"/>
      <dgm:spPr/>
    </dgm:pt>
    <dgm:pt modelId="{6C17CC34-17FC-4CF3-B075-CD6458F8405F}" type="pres">
      <dgm:prSet presAssocID="{6FBAC2E3-882D-4BCC-9B1C-EA749F742FAB}" presName="thickLine" presStyleLbl="alignNode1" presStyleIdx="4" presStyleCnt="5"/>
      <dgm:spPr/>
    </dgm:pt>
    <dgm:pt modelId="{25CCCA21-815C-405F-8F96-878359BE66E7}" type="pres">
      <dgm:prSet presAssocID="{6FBAC2E3-882D-4BCC-9B1C-EA749F742FAB}" presName="horz1" presStyleCnt="0"/>
      <dgm:spPr/>
    </dgm:pt>
    <dgm:pt modelId="{73063CCF-23D3-41E5-8198-17D2F698E2C3}" type="pres">
      <dgm:prSet presAssocID="{6FBAC2E3-882D-4BCC-9B1C-EA749F742FAB}" presName="tx1" presStyleLbl="revTx" presStyleIdx="4" presStyleCnt="5"/>
      <dgm:spPr/>
    </dgm:pt>
    <dgm:pt modelId="{3DD18C9A-D5C7-4D14-9D4B-D583439FF543}" type="pres">
      <dgm:prSet presAssocID="{6FBAC2E3-882D-4BCC-9B1C-EA749F742FAB}" presName="vert1" presStyleCnt="0"/>
      <dgm:spPr/>
    </dgm:pt>
  </dgm:ptLst>
  <dgm:cxnLst>
    <dgm:cxn modelId="{BD0E0B02-7B7E-47F3-98D0-F9CBD3511BCF}" type="presOf" srcId="{79C0C1A1-5F92-44B9-BA87-85CE42445576}" destId="{6FFD37CF-242E-421E-B5A0-19497C0542D9}" srcOrd="0" destOrd="0" presId="urn:microsoft.com/office/officeart/2008/layout/LinedList"/>
    <dgm:cxn modelId="{482AE518-0A69-47FD-A85B-2E29156853FA}" srcId="{B6BEFABA-B222-492E-B2C6-9D3B84086DBA}" destId="{6FBAC2E3-882D-4BCC-9B1C-EA749F742FAB}" srcOrd="4" destOrd="0" parTransId="{10CFE933-2D42-4E61-869B-27FF4E75D53B}" sibTransId="{E18BFE89-EB76-431A-A665-8C09EBCBCA97}"/>
    <dgm:cxn modelId="{4E16352D-5537-4CBB-AB4A-408AE433A099}" srcId="{B6BEFABA-B222-492E-B2C6-9D3B84086DBA}" destId="{79C0C1A1-5F92-44B9-BA87-85CE42445576}" srcOrd="2" destOrd="0" parTransId="{AC3B8EEF-79DF-479A-B357-49755968BCD5}" sibTransId="{12AFF4B9-E352-472C-A7C3-C04796C68D11}"/>
    <dgm:cxn modelId="{3243022F-9669-496A-AAF8-BEB9571C1C00}" type="presOf" srcId="{6FBAC2E3-882D-4BCC-9B1C-EA749F742FAB}" destId="{73063CCF-23D3-41E5-8198-17D2F698E2C3}" srcOrd="0" destOrd="0" presId="urn:microsoft.com/office/officeart/2008/layout/LinedList"/>
    <dgm:cxn modelId="{3D2C8D3A-9EAA-47B5-9629-512FBA9E98DB}" srcId="{B6BEFABA-B222-492E-B2C6-9D3B84086DBA}" destId="{AA4E50B1-4903-4149-B399-7E714A4D453F}" srcOrd="3" destOrd="0" parTransId="{9C8CF934-922F-4D16-A597-C5C1834CFCC7}" sibTransId="{C646D185-CAFA-4C51-BB1D-6DE9AF0D94DC}"/>
    <dgm:cxn modelId="{D9C51D66-998B-4BE2-9D0C-EFDFD934C5D3}" srcId="{B6BEFABA-B222-492E-B2C6-9D3B84086DBA}" destId="{438FB918-2A3C-4A3F-8E85-BE52F812A1EB}" srcOrd="0" destOrd="0" parTransId="{ADB66B0E-C2D0-44B0-8CDF-40C194EC4AE6}" sibTransId="{32A9C549-8287-4411-8DC0-F62B8518D934}"/>
    <dgm:cxn modelId="{CF850F69-0348-4675-9958-FC50F0A5AD15}" type="presOf" srcId="{537E999B-71E9-4865-B0F0-C3B1BCD7B380}" destId="{8104BCA8-E3AC-4C7E-B0B9-1B418DBD7BA9}" srcOrd="0" destOrd="0" presId="urn:microsoft.com/office/officeart/2008/layout/LinedList"/>
    <dgm:cxn modelId="{42D6DC8F-FC73-4BAF-A50C-780F94E1DEF1}" type="presOf" srcId="{B6BEFABA-B222-492E-B2C6-9D3B84086DBA}" destId="{96CB033B-54D7-4B2C-B42B-23478F7D9ABB}" srcOrd="0" destOrd="0" presId="urn:microsoft.com/office/officeart/2008/layout/LinedList"/>
    <dgm:cxn modelId="{1E555995-8C19-4D2C-9ECE-2800E85DA2F9}" type="presOf" srcId="{AA4E50B1-4903-4149-B399-7E714A4D453F}" destId="{3F9D314E-657E-4350-9535-124732F91647}" srcOrd="0" destOrd="0" presId="urn:microsoft.com/office/officeart/2008/layout/LinedList"/>
    <dgm:cxn modelId="{CEBA21A7-E30F-4343-A693-AF839577248B}" srcId="{B6BEFABA-B222-492E-B2C6-9D3B84086DBA}" destId="{537E999B-71E9-4865-B0F0-C3B1BCD7B380}" srcOrd="1" destOrd="0" parTransId="{60019820-77A2-4DCC-A7B6-B0595C282E89}" sibTransId="{416E7429-9BBF-44C3-9676-E661F829EF5D}"/>
    <dgm:cxn modelId="{DA5EDADB-700F-4D1F-90D3-9927C4AFF9CE}" type="presOf" srcId="{438FB918-2A3C-4A3F-8E85-BE52F812A1EB}" destId="{4DF19816-B0C8-4AE4-8EDD-43D0EF87A948}" srcOrd="0" destOrd="0" presId="urn:microsoft.com/office/officeart/2008/layout/LinedList"/>
    <dgm:cxn modelId="{73E6CBBE-283B-4C54-9649-C30BD7B28CD3}" type="presParOf" srcId="{96CB033B-54D7-4B2C-B42B-23478F7D9ABB}" destId="{8ECDBE12-E99A-4A90-998D-AFD394CF9E47}" srcOrd="0" destOrd="0" presId="urn:microsoft.com/office/officeart/2008/layout/LinedList"/>
    <dgm:cxn modelId="{DBECAED7-2040-47B8-9A07-8ECBFA82F0FC}" type="presParOf" srcId="{96CB033B-54D7-4B2C-B42B-23478F7D9ABB}" destId="{6FA92F0D-C585-47AF-8706-05291BA155D0}" srcOrd="1" destOrd="0" presId="urn:microsoft.com/office/officeart/2008/layout/LinedList"/>
    <dgm:cxn modelId="{BD363DD8-17F4-4D17-ADD0-1987E765304B}" type="presParOf" srcId="{6FA92F0D-C585-47AF-8706-05291BA155D0}" destId="{4DF19816-B0C8-4AE4-8EDD-43D0EF87A948}" srcOrd="0" destOrd="0" presId="urn:microsoft.com/office/officeart/2008/layout/LinedList"/>
    <dgm:cxn modelId="{872C6E92-F3C6-4822-805C-F3D232FDA764}" type="presParOf" srcId="{6FA92F0D-C585-47AF-8706-05291BA155D0}" destId="{B2630603-4956-46EC-964A-938A1C32E8A3}" srcOrd="1" destOrd="0" presId="urn:microsoft.com/office/officeart/2008/layout/LinedList"/>
    <dgm:cxn modelId="{37607081-3E81-43CA-940B-B24BFBD1A210}" type="presParOf" srcId="{96CB033B-54D7-4B2C-B42B-23478F7D9ABB}" destId="{249EE305-CC94-48C1-A624-B6785FA701AA}" srcOrd="2" destOrd="0" presId="urn:microsoft.com/office/officeart/2008/layout/LinedList"/>
    <dgm:cxn modelId="{0AF3F283-8418-4650-8FB5-0DC3272D617C}" type="presParOf" srcId="{96CB033B-54D7-4B2C-B42B-23478F7D9ABB}" destId="{D5CB6B21-F33A-4B24-BEB6-46BAE7BC1E19}" srcOrd="3" destOrd="0" presId="urn:microsoft.com/office/officeart/2008/layout/LinedList"/>
    <dgm:cxn modelId="{64346981-A3E4-4166-BE00-67984E43D011}" type="presParOf" srcId="{D5CB6B21-F33A-4B24-BEB6-46BAE7BC1E19}" destId="{8104BCA8-E3AC-4C7E-B0B9-1B418DBD7BA9}" srcOrd="0" destOrd="0" presId="urn:microsoft.com/office/officeart/2008/layout/LinedList"/>
    <dgm:cxn modelId="{48544422-D462-41AE-887E-F6CFF59A09F1}" type="presParOf" srcId="{D5CB6B21-F33A-4B24-BEB6-46BAE7BC1E19}" destId="{3F921992-4F35-4104-B0B2-06C89AFBD177}" srcOrd="1" destOrd="0" presId="urn:microsoft.com/office/officeart/2008/layout/LinedList"/>
    <dgm:cxn modelId="{629A7244-6027-4E1A-8855-50EFA3FE14FA}" type="presParOf" srcId="{96CB033B-54D7-4B2C-B42B-23478F7D9ABB}" destId="{E2D3504C-B977-40E5-858C-44D3FD4C0603}" srcOrd="4" destOrd="0" presId="urn:microsoft.com/office/officeart/2008/layout/LinedList"/>
    <dgm:cxn modelId="{39765FF8-C4CA-4558-AE59-0BB37FD866DD}" type="presParOf" srcId="{96CB033B-54D7-4B2C-B42B-23478F7D9ABB}" destId="{F304B8A9-5147-4AE4-81DD-8D862A42B6F9}" srcOrd="5" destOrd="0" presId="urn:microsoft.com/office/officeart/2008/layout/LinedList"/>
    <dgm:cxn modelId="{333AB73B-8A79-4629-A9D1-2F4491C8AA46}" type="presParOf" srcId="{F304B8A9-5147-4AE4-81DD-8D862A42B6F9}" destId="{6FFD37CF-242E-421E-B5A0-19497C0542D9}" srcOrd="0" destOrd="0" presId="urn:microsoft.com/office/officeart/2008/layout/LinedList"/>
    <dgm:cxn modelId="{D2C26789-9D9B-4C3C-BE70-F166F10E9291}" type="presParOf" srcId="{F304B8A9-5147-4AE4-81DD-8D862A42B6F9}" destId="{B0F6DA55-205C-45C3-A110-6296A50ADC6F}" srcOrd="1" destOrd="0" presId="urn:microsoft.com/office/officeart/2008/layout/LinedList"/>
    <dgm:cxn modelId="{BCCE2321-E192-4089-B040-FCC047BC1B05}" type="presParOf" srcId="{96CB033B-54D7-4B2C-B42B-23478F7D9ABB}" destId="{40C8C798-DA85-4326-A7D2-B06E155B5453}" srcOrd="6" destOrd="0" presId="urn:microsoft.com/office/officeart/2008/layout/LinedList"/>
    <dgm:cxn modelId="{DE3379C0-D9EA-47B4-990C-40437104FD21}" type="presParOf" srcId="{96CB033B-54D7-4B2C-B42B-23478F7D9ABB}" destId="{E1F1C8F8-AF6F-4B35-9F4D-344DDA83BA09}" srcOrd="7" destOrd="0" presId="urn:microsoft.com/office/officeart/2008/layout/LinedList"/>
    <dgm:cxn modelId="{0C242672-4F6F-4953-BD27-ADC03540A44B}" type="presParOf" srcId="{E1F1C8F8-AF6F-4B35-9F4D-344DDA83BA09}" destId="{3F9D314E-657E-4350-9535-124732F91647}" srcOrd="0" destOrd="0" presId="urn:microsoft.com/office/officeart/2008/layout/LinedList"/>
    <dgm:cxn modelId="{0D28B05E-9D26-47D7-A02C-82975EC941CC}" type="presParOf" srcId="{E1F1C8F8-AF6F-4B35-9F4D-344DDA83BA09}" destId="{07D2575A-6A9D-413A-B1C9-68AEA5FACEA2}" srcOrd="1" destOrd="0" presId="urn:microsoft.com/office/officeart/2008/layout/LinedList"/>
    <dgm:cxn modelId="{156E58BD-3A36-4590-A769-CE0D75F733F9}" type="presParOf" srcId="{96CB033B-54D7-4B2C-B42B-23478F7D9ABB}" destId="{6C17CC34-17FC-4CF3-B075-CD6458F8405F}" srcOrd="8" destOrd="0" presId="urn:microsoft.com/office/officeart/2008/layout/LinedList"/>
    <dgm:cxn modelId="{94D2628A-AFC2-462D-B1C5-38022457201D}" type="presParOf" srcId="{96CB033B-54D7-4B2C-B42B-23478F7D9ABB}" destId="{25CCCA21-815C-405F-8F96-878359BE66E7}" srcOrd="9" destOrd="0" presId="urn:microsoft.com/office/officeart/2008/layout/LinedList"/>
    <dgm:cxn modelId="{61D2131E-F01D-49BE-906E-749166CCA9F3}" type="presParOf" srcId="{25CCCA21-815C-405F-8F96-878359BE66E7}" destId="{73063CCF-23D3-41E5-8198-17D2F698E2C3}" srcOrd="0" destOrd="0" presId="urn:microsoft.com/office/officeart/2008/layout/LinedList"/>
    <dgm:cxn modelId="{A43D6CF2-7395-4AAC-A20E-C92E1A2B5C85}" type="presParOf" srcId="{25CCCA21-815C-405F-8F96-878359BE66E7}" destId="{3DD18C9A-D5C7-4D14-9D4B-D583439FF54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4DCE7D-D509-40D7-BDB4-70E4E52CD782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26AD186-D63F-4C29-9209-7F89F90C9C3E}">
      <dgm:prSet/>
      <dgm:spPr/>
      <dgm:t>
        <a:bodyPr/>
        <a:lstStyle/>
        <a:p>
          <a:pPr algn="l"/>
          <a:r>
            <a:rPr lang="en-US" b="1">
              <a:solidFill>
                <a:srgbClr val="0E101A"/>
              </a:solidFill>
              <a:latin typeface="Times New Roman"/>
              <a:cs typeface="Times New Roman"/>
            </a:rPr>
            <a:t>Multi-Domain Expansion:</a:t>
          </a:r>
          <a:r>
            <a:rPr lang="en-US">
              <a:solidFill>
                <a:srgbClr val="0E101A"/>
              </a:solidFill>
              <a:latin typeface="Times New Roman"/>
              <a:cs typeface="Times New Roman"/>
            </a:rPr>
            <a:t> Extend the </a:t>
          </a:r>
          <a:r>
            <a:rPr lang="en-US" b="0">
              <a:solidFill>
                <a:srgbClr val="0E101A"/>
              </a:solidFill>
              <a:latin typeface="Times New Roman"/>
              <a:cs typeface="Times New Roman"/>
            </a:rPr>
            <a:t>chatbot's capabilities to </a:t>
          </a:r>
          <a:r>
            <a:rPr lang="en-US">
              <a:solidFill>
                <a:srgbClr val="0E101A"/>
              </a:solidFill>
              <a:latin typeface="Times New Roman"/>
              <a:cs typeface="Times New Roman"/>
            </a:rPr>
            <a:t>additional sectors like education, legal advisory, and mental health for broader user applicability. </a:t>
          </a:r>
          <a:endParaRPr lang="en-US">
            <a:latin typeface="Times New Roman"/>
            <a:cs typeface="Times New Roman"/>
          </a:endParaRPr>
        </a:p>
      </dgm:t>
    </dgm:pt>
    <dgm:pt modelId="{BCE711E6-B438-47CB-A9C6-2581F558C372}" type="parTrans" cxnId="{A516D3B4-803D-40CF-95A4-98432A1A28A9}">
      <dgm:prSet/>
      <dgm:spPr/>
      <dgm:t>
        <a:bodyPr/>
        <a:lstStyle/>
        <a:p>
          <a:endParaRPr lang="en-US"/>
        </a:p>
      </dgm:t>
    </dgm:pt>
    <dgm:pt modelId="{506652CA-4E65-4067-A1B1-AEC52B2675EB}" type="sibTrans" cxnId="{A516D3B4-803D-40CF-95A4-98432A1A28A9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2A207438-A542-4ABB-9A9A-3EF367CFFA6B}">
      <dgm:prSet/>
      <dgm:spPr/>
      <dgm:t>
        <a:bodyPr/>
        <a:lstStyle/>
        <a:p>
          <a:pPr algn="l"/>
          <a:r>
            <a:rPr lang="en-US" b="1">
              <a:solidFill>
                <a:srgbClr val="0E101A"/>
              </a:solidFill>
              <a:latin typeface="Times New Roman"/>
              <a:cs typeface="Times New Roman"/>
            </a:rPr>
            <a:t>Multi-Lingual and Cultural Adaptation:</a:t>
          </a:r>
          <a:r>
            <a:rPr lang="en-US">
              <a:solidFill>
                <a:srgbClr val="0E101A"/>
              </a:solidFill>
              <a:latin typeface="Times New Roman"/>
              <a:cs typeface="Times New Roman"/>
            </a:rPr>
            <a:t> Incorporate diverse languages and cultural nuances to make the chatbot globally accessible and culturally inclusive. </a:t>
          </a:r>
          <a:endParaRPr lang="en-US">
            <a:latin typeface="Times New Roman"/>
            <a:cs typeface="Times New Roman"/>
          </a:endParaRPr>
        </a:p>
      </dgm:t>
    </dgm:pt>
    <dgm:pt modelId="{5523EA15-F64C-4DDB-A832-93FDF813E80A}" type="parTrans" cxnId="{93FE9EC5-6764-45E8-B8DC-92493606E6C0}">
      <dgm:prSet/>
      <dgm:spPr/>
      <dgm:t>
        <a:bodyPr/>
        <a:lstStyle/>
        <a:p>
          <a:endParaRPr lang="en-US"/>
        </a:p>
      </dgm:t>
    </dgm:pt>
    <dgm:pt modelId="{623A555F-2BC6-4532-AA1E-DE444EC2E260}" type="sibTrans" cxnId="{93FE9EC5-6764-45E8-B8DC-92493606E6C0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D6E6BDF1-FAFC-4AF5-96A5-1C262BAC373A}">
      <dgm:prSet/>
      <dgm:spPr/>
      <dgm:t>
        <a:bodyPr/>
        <a:lstStyle/>
        <a:p>
          <a:pPr algn="l"/>
          <a:r>
            <a:rPr lang="en-US" b="1">
              <a:solidFill>
                <a:srgbClr val="0E101A"/>
              </a:solidFill>
              <a:latin typeface="Times New Roman"/>
              <a:cs typeface="Times New Roman"/>
            </a:rPr>
            <a:t>Advanced Modalities:</a:t>
          </a:r>
          <a:r>
            <a:rPr lang="en-US">
              <a:solidFill>
                <a:srgbClr val="0E101A"/>
              </a:solidFill>
              <a:latin typeface="Times New Roman"/>
              <a:cs typeface="Times New Roman"/>
            </a:rPr>
            <a:t> Integrate audio, video, and sentiment analysis to create richer, multi-modal user interactions. </a:t>
          </a:r>
          <a:endParaRPr lang="en-US">
            <a:latin typeface="Times New Roman"/>
            <a:cs typeface="Times New Roman"/>
          </a:endParaRPr>
        </a:p>
      </dgm:t>
    </dgm:pt>
    <dgm:pt modelId="{1941506C-3B55-49A3-94B5-040CD6CE3E13}" type="parTrans" cxnId="{9433C21E-217A-48B5-9160-F2D21CEEA847}">
      <dgm:prSet/>
      <dgm:spPr/>
      <dgm:t>
        <a:bodyPr/>
        <a:lstStyle/>
        <a:p>
          <a:endParaRPr lang="en-US"/>
        </a:p>
      </dgm:t>
    </dgm:pt>
    <dgm:pt modelId="{F7C54552-4746-4603-B64C-119725E5F606}" type="sibTrans" cxnId="{9433C21E-217A-48B5-9160-F2D21CEEA847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867C7118-D743-456C-95B6-B7B458CA067A}">
      <dgm:prSet/>
      <dgm:spPr/>
      <dgm:t>
        <a:bodyPr/>
        <a:lstStyle/>
        <a:p>
          <a:pPr algn="l"/>
          <a:r>
            <a:rPr lang="en-US" b="1">
              <a:solidFill>
                <a:srgbClr val="0E101A"/>
              </a:solidFill>
              <a:latin typeface="Times New Roman"/>
              <a:cs typeface="Times New Roman"/>
            </a:rPr>
            <a:t>Dynamic Knowledge Updates:</a:t>
          </a:r>
          <a:r>
            <a:rPr lang="en-US">
              <a:solidFill>
                <a:srgbClr val="0E101A"/>
              </a:solidFill>
              <a:latin typeface="Times New Roman"/>
              <a:cs typeface="Times New Roman"/>
            </a:rPr>
            <a:t> Implement real-time data pipelines for continuous updates in rapidly evolving fields like finance and healthcare.</a:t>
          </a:r>
          <a:endParaRPr lang="en-US">
            <a:latin typeface="Times New Roman"/>
            <a:cs typeface="Times New Roman"/>
          </a:endParaRPr>
        </a:p>
      </dgm:t>
    </dgm:pt>
    <dgm:pt modelId="{98612D20-2798-4B51-AD7D-B459F064C008}" type="parTrans" cxnId="{1BAF3065-FC75-46B4-AD5F-C07B1155B46D}">
      <dgm:prSet/>
      <dgm:spPr/>
      <dgm:t>
        <a:bodyPr/>
        <a:lstStyle/>
        <a:p>
          <a:endParaRPr lang="en-US"/>
        </a:p>
      </dgm:t>
    </dgm:pt>
    <dgm:pt modelId="{8A14F5F2-D762-42D3-964C-63CD2950E044}" type="sibTrans" cxnId="{1BAF3065-FC75-46B4-AD5F-C07B1155B46D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A8B17036-DA99-49BA-BD41-855A15C499C7}">
      <dgm:prSet phldr="0"/>
      <dgm:spPr/>
      <dgm:t>
        <a:bodyPr/>
        <a:lstStyle/>
        <a:p>
          <a:pPr algn="l"/>
          <a:r>
            <a:rPr lang="en-US" b="1">
              <a:solidFill>
                <a:srgbClr val="0E101A"/>
              </a:solidFill>
              <a:latin typeface="Times New Roman"/>
              <a:cs typeface="Times New Roman"/>
            </a:rPr>
            <a:t>Ensemble Model Integration:</a:t>
          </a:r>
          <a:r>
            <a:rPr lang="en-US" b="0">
              <a:solidFill>
                <a:srgbClr val="0E101A"/>
              </a:solidFill>
              <a:latin typeface="Times New Roman"/>
              <a:cs typeface="Times New Roman"/>
            </a:rPr>
            <a:t> Combine outputs from multiple models or architectures (e.g., GPT, LLaMA, Gemma, Mistral) to create a robust ensemble system that improves response accuracy and adapts to varied query complexities.</a:t>
          </a:r>
          <a:r>
            <a:rPr lang="en-US">
              <a:solidFill>
                <a:srgbClr val="0E101A"/>
              </a:solidFill>
              <a:latin typeface="Times New Roman"/>
              <a:cs typeface="Times New Roman"/>
            </a:rPr>
            <a:t> </a:t>
          </a:r>
          <a:endParaRPr lang="en-US">
            <a:latin typeface="Times New Roman"/>
            <a:cs typeface="Times New Roman"/>
          </a:endParaRPr>
        </a:p>
      </dgm:t>
    </dgm:pt>
    <dgm:pt modelId="{9BA6D818-1E4E-42CD-8EDA-69EA69E78393}" type="parTrans" cxnId="{946C3C65-6DA1-4715-9B60-3BE945E56D46}">
      <dgm:prSet/>
      <dgm:spPr/>
    </dgm:pt>
    <dgm:pt modelId="{6C5E0020-D552-4AA7-A5AE-3A7202DEE0D4}" type="sibTrans" cxnId="{946C3C65-6DA1-4715-9B60-3BE945E56D46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43865CBD-6080-44B7-B556-DB8CA2B2DF9A}" type="pres">
      <dgm:prSet presAssocID="{C14DCE7D-D509-40D7-BDB4-70E4E52CD782}" presName="Name0" presStyleCnt="0">
        <dgm:presLayoutVars>
          <dgm:animLvl val="lvl"/>
          <dgm:resizeHandles val="exact"/>
        </dgm:presLayoutVars>
      </dgm:prSet>
      <dgm:spPr/>
    </dgm:pt>
    <dgm:pt modelId="{702E8AE4-208E-4723-BC28-502AA1F53D98}" type="pres">
      <dgm:prSet presAssocID="{626AD186-D63F-4C29-9209-7F89F90C9C3E}" presName="compositeNode" presStyleCnt="0">
        <dgm:presLayoutVars>
          <dgm:bulletEnabled val="1"/>
        </dgm:presLayoutVars>
      </dgm:prSet>
      <dgm:spPr/>
    </dgm:pt>
    <dgm:pt modelId="{36DDCAD6-98E9-48EF-A508-B71DADBF952B}" type="pres">
      <dgm:prSet presAssocID="{626AD186-D63F-4C29-9209-7F89F90C9C3E}" presName="bgRect" presStyleLbl="bgAccFollowNode1" presStyleIdx="0" presStyleCnt="5"/>
      <dgm:spPr/>
    </dgm:pt>
    <dgm:pt modelId="{FBCA33C5-D84E-47B0-9FD5-17566F85EBFE}" type="pres">
      <dgm:prSet presAssocID="{506652CA-4E65-4067-A1B1-AEC52B2675EB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9CFC2D09-6F51-4A51-82D2-A8E4015CDBDF}" type="pres">
      <dgm:prSet presAssocID="{626AD186-D63F-4C29-9209-7F89F90C9C3E}" presName="bottomLine" presStyleLbl="alignNode1" presStyleIdx="1" presStyleCnt="10">
        <dgm:presLayoutVars/>
      </dgm:prSet>
      <dgm:spPr/>
    </dgm:pt>
    <dgm:pt modelId="{E9AD7140-D77F-4CBC-94C0-DC02A8DAA153}" type="pres">
      <dgm:prSet presAssocID="{626AD186-D63F-4C29-9209-7F89F90C9C3E}" presName="nodeText" presStyleLbl="bgAccFollowNode1" presStyleIdx="0" presStyleCnt="5">
        <dgm:presLayoutVars>
          <dgm:bulletEnabled val="1"/>
        </dgm:presLayoutVars>
      </dgm:prSet>
      <dgm:spPr/>
    </dgm:pt>
    <dgm:pt modelId="{89D8DEAD-9EE0-48E5-BAD3-A7AB9EB4C968}" type="pres">
      <dgm:prSet presAssocID="{506652CA-4E65-4067-A1B1-AEC52B2675EB}" presName="sibTrans" presStyleCnt="0"/>
      <dgm:spPr/>
    </dgm:pt>
    <dgm:pt modelId="{3059FE01-1454-4440-BD89-8B4296E93213}" type="pres">
      <dgm:prSet presAssocID="{2A207438-A542-4ABB-9A9A-3EF367CFFA6B}" presName="compositeNode" presStyleCnt="0">
        <dgm:presLayoutVars>
          <dgm:bulletEnabled val="1"/>
        </dgm:presLayoutVars>
      </dgm:prSet>
      <dgm:spPr/>
    </dgm:pt>
    <dgm:pt modelId="{27BAA963-25E8-4DC2-9F71-DCB30ECD0FF3}" type="pres">
      <dgm:prSet presAssocID="{2A207438-A542-4ABB-9A9A-3EF367CFFA6B}" presName="bgRect" presStyleLbl="bgAccFollowNode1" presStyleIdx="1" presStyleCnt="5"/>
      <dgm:spPr/>
    </dgm:pt>
    <dgm:pt modelId="{00B726C7-763E-42F0-991F-A8ADAACF30B3}" type="pres">
      <dgm:prSet presAssocID="{623A555F-2BC6-4532-AA1E-DE444EC2E260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BD68478A-5A5C-49F0-9619-C3544357B6D6}" type="pres">
      <dgm:prSet presAssocID="{2A207438-A542-4ABB-9A9A-3EF367CFFA6B}" presName="bottomLine" presStyleLbl="alignNode1" presStyleIdx="3" presStyleCnt="10">
        <dgm:presLayoutVars/>
      </dgm:prSet>
      <dgm:spPr/>
    </dgm:pt>
    <dgm:pt modelId="{65DAFC81-44A4-47A2-B384-B558DDC32DF6}" type="pres">
      <dgm:prSet presAssocID="{2A207438-A542-4ABB-9A9A-3EF367CFFA6B}" presName="nodeText" presStyleLbl="bgAccFollowNode1" presStyleIdx="1" presStyleCnt="5">
        <dgm:presLayoutVars>
          <dgm:bulletEnabled val="1"/>
        </dgm:presLayoutVars>
      </dgm:prSet>
      <dgm:spPr/>
    </dgm:pt>
    <dgm:pt modelId="{190114D8-8316-4EB0-8476-6468B09E9F8E}" type="pres">
      <dgm:prSet presAssocID="{623A555F-2BC6-4532-AA1E-DE444EC2E260}" presName="sibTrans" presStyleCnt="0"/>
      <dgm:spPr/>
    </dgm:pt>
    <dgm:pt modelId="{7AE00582-F3D5-4B4F-9192-83B1D9AA0EC9}" type="pres">
      <dgm:prSet presAssocID="{D6E6BDF1-FAFC-4AF5-96A5-1C262BAC373A}" presName="compositeNode" presStyleCnt="0">
        <dgm:presLayoutVars>
          <dgm:bulletEnabled val="1"/>
        </dgm:presLayoutVars>
      </dgm:prSet>
      <dgm:spPr/>
    </dgm:pt>
    <dgm:pt modelId="{77CFDDFB-5A18-4595-9701-1BE37E0493C7}" type="pres">
      <dgm:prSet presAssocID="{D6E6BDF1-FAFC-4AF5-96A5-1C262BAC373A}" presName="bgRect" presStyleLbl="bgAccFollowNode1" presStyleIdx="2" presStyleCnt="5"/>
      <dgm:spPr/>
    </dgm:pt>
    <dgm:pt modelId="{B654DB77-7DFF-4C4C-BE3C-43954C749951}" type="pres">
      <dgm:prSet presAssocID="{F7C54552-4746-4603-B64C-119725E5F606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A1B8F32F-E812-45DF-9B12-77BED5CC235A}" type="pres">
      <dgm:prSet presAssocID="{D6E6BDF1-FAFC-4AF5-96A5-1C262BAC373A}" presName="bottomLine" presStyleLbl="alignNode1" presStyleIdx="5" presStyleCnt="10">
        <dgm:presLayoutVars/>
      </dgm:prSet>
      <dgm:spPr/>
    </dgm:pt>
    <dgm:pt modelId="{19A41837-CF4B-40F1-9BCE-8D3CEE5E9C41}" type="pres">
      <dgm:prSet presAssocID="{D6E6BDF1-FAFC-4AF5-96A5-1C262BAC373A}" presName="nodeText" presStyleLbl="bgAccFollowNode1" presStyleIdx="2" presStyleCnt="5">
        <dgm:presLayoutVars>
          <dgm:bulletEnabled val="1"/>
        </dgm:presLayoutVars>
      </dgm:prSet>
      <dgm:spPr/>
    </dgm:pt>
    <dgm:pt modelId="{4A721F8D-6431-43B3-B692-D4026D6C3B49}" type="pres">
      <dgm:prSet presAssocID="{F7C54552-4746-4603-B64C-119725E5F606}" presName="sibTrans" presStyleCnt="0"/>
      <dgm:spPr/>
    </dgm:pt>
    <dgm:pt modelId="{63536898-C374-4B69-8292-C6E75FD2EBF4}" type="pres">
      <dgm:prSet presAssocID="{A8B17036-DA99-49BA-BD41-855A15C499C7}" presName="compositeNode" presStyleCnt="0">
        <dgm:presLayoutVars>
          <dgm:bulletEnabled val="1"/>
        </dgm:presLayoutVars>
      </dgm:prSet>
      <dgm:spPr/>
    </dgm:pt>
    <dgm:pt modelId="{C2DAEABE-FC15-4171-8DF1-2CA24EAE7837}" type="pres">
      <dgm:prSet presAssocID="{A8B17036-DA99-49BA-BD41-855A15C499C7}" presName="bgRect" presStyleLbl="bgAccFollowNode1" presStyleIdx="3" presStyleCnt="5"/>
      <dgm:spPr/>
    </dgm:pt>
    <dgm:pt modelId="{3A3943AC-CDDF-457B-9259-B0187D1C2DD4}" type="pres">
      <dgm:prSet presAssocID="{6C5E0020-D552-4AA7-A5AE-3A7202DEE0D4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9CCFC54D-D750-43F2-8CA7-EEB3DF8D0B6E}" type="pres">
      <dgm:prSet presAssocID="{A8B17036-DA99-49BA-BD41-855A15C499C7}" presName="bottomLine" presStyleLbl="alignNode1" presStyleIdx="7" presStyleCnt="10">
        <dgm:presLayoutVars/>
      </dgm:prSet>
      <dgm:spPr/>
    </dgm:pt>
    <dgm:pt modelId="{E9A50CC9-0718-4199-B94F-8FB8BDCF70E0}" type="pres">
      <dgm:prSet presAssocID="{A8B17036-DA99-49BA-BD41-855A15C499C7}" presName="nodeText" presStyleLbl="bgAccFollowNode1" presStyleIdx="3" presStyleCnt="5">
        <dgm:presLayoutVars>
          <dgm:bulletEnabled val="1"/>
        </dgm:presLayoutVars>
      </dgm:prSet>
      <dgm:spPr/>
    </dgm:pt>
    <dgm:pt modelId="{4BC4F092-2724-41C1-B78F-C7C682622B1F}" type="pres">
      <dgm:prSet presAssocID="{6C5E0020-D552-4AA7-A5AE-3A7202DEE0D4}" presName="sibTrans" presStyleCnt="0"/>
      <dgm:spPr/>
    </dgm:pt>
    <dgm:pt modelId="{76A1E3DE-5551-47E5-93ED-5C694556230D}" type="pres">
      <dgm:prSet presAssocID="{867C7118-D743-456C-95B6-B7B458CA067A}" presName="compositeNode" presStyleCnt="0">
        <dgm:presLayoutVars>
          <dgm:bulletEnabled val="1"/>
        </dgm:presLayoutVars>
      </dgm:prSet>
      <dgm:spPr/>
    </dgm:pt>
    <dgm:pt modelId="{022159BD-46D8-4390-A947-D99D631207B3}" type="pres">
      <dgm:prSet presAssocID="{867C7118-D743-456C-95B6-B7B458CA067A}" presName="bgRect" presStyleLbl="bgAccFollowNode1" presStyleIdx="4" presStyleCnt="5"/>
      <dgm:spPr/>
    </dgm:pt>
    <dgm:pt modelId="{5D77E325-142C-4DF6-B7E0-12B7C508A26E}" type="pres">
      <dgm:prSet presAssocID="{8A14F5F2-D762-42D3-964C-63CD2950E044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10CDF671-AC0B-4A48-B366-5945C5E2B95D}" type="pres">
      <dgm:prSet presAssocID="{867C7118-D743-456C-95B6-B7B458CA067A}" presName="bottomLine" presStyleLbl="alignNode1" presStyleIdx="9" presStyleCnt="10">
        <dgm:presLayoutVars/>
      </dgm:prSet>
      <dgm:spPr/>
    </dgm:pt>
    <dgm:pt modelId="{86F41DC3-E522-4532-AF74-50927ABF7E90}" type="pres">
      <dgm:prSet presAssocID="{867C7118-D743-456C-95B6-B7B458CA067A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A828AA0F-5BF3-444E-A329-676516500AC4}" type="presOf" srcId="{D6E6BDF1-FAFC-4AF5-96A5-1C262BAC373A}" destId="{77CFDDFB-5A18-4595-9701-1BE37E0493C7}" srcOrd="0" destOrd="0" presId="urn:microsoft.com/office/officeart/2016/7/layout/BasicLinearProcessNumbered"/>
    <dgm:cxn modelId="{9433C21E-217A-48B5-9160-F2D21CEEA847}" srcId="{C14DCE7D-D509-40D7-BDB4-70E4E52CD782}" destId="{D6E6BDF1-FAFC-4AF5-96A5-1C262BAC373A}" srcOrd="2" destOrd="0" parTransId="{1941506C-3B55-49A3-94B5-040CD6CE3E13}" sibTransId="{F7C54552-4746-4603-B64C-119725E5F606}"/>
    <dgm:cxn modelId="{96752127-F480-47B9-B65C-D66654B87B7F}" type="presOf" srcId="{867C7118-D743-456C-95B6-B7B458CA067A}" destId="{022159BD-46D8-4390-A947-D99D631207B3}" srcOrd="0" destOrd="0" presId="urn:microsoft.com/office/officeart/2016/7/layout/BasicLinearProcessNumbered"/>
    <dgm:cxn modelId="{550EB337-DAAD-4766-BB31-E5082607E2A0}" type="presOf" srcId="{626AD186-D63F-4C29-9209-7F89F90C9C3E}" destId="{E9AD7140-D77F-4CBC-94C0-DC02A8DAA153}" srcOrd="1" destOrd="0" presId="urn:microsoft.com/office/officeart/2016/7/layout/BasicLinearProcessNumbered"/>
    <dgm:cxn modelId="{E7D3293B-C71B-4592-B864-37165C70B6CC}" type="presOf" srcId="{867C7118-D743-456C-95B6-B7B458CA067A}" destId="{86F41DC3-E522-4532-AF74-50927ABF7E90}" srcOrd="1" destOrd="0" presId="urn:microsoft.com/office/officeart/2016/7/layout/BasicLinearProcessNumbered"/>
    <dgm:cxn modelId="{B33BB73B-97B2-4616-B97D-81B4493239ED}" type="presOf" srcId="{626AD186-D63F-4C29-9209-7F89F90C9C3E}" destId="{36DDCAD6-98E9-48EF-A508-B71DADBF952B}" srcOrd="0" destOrd="0" presId="urn:microsoft.com/office/officeart/2016/7/layout/BasicLinearProcessNumbered"/>
    <dgm:cxn modelId="{7609615C-806A-4257-BE3A-7B96ADE227CC}" type="presOf" srcId="{8A14F5F2-D762-42D3-964C-63CD2950E044}" destId="{5D77E325-142C-4DF6-B7E0-12B7C508A26E}" srcOrd="0" destOrd="0" presId="urn:microsoft.com/office/officeart/2016/7/layout/BasicLinearProcessNumbered"/>
    <dgm:cxn modelId="{07FE0B42-11A6-4B63-8BB2-41BFDE51EF11}" type="presOf" srcId="{2A207438-A542-4ABB-9A9A-3EF367CFFA6B}" destId="{27BAA963-25E8-4DC2-9F71-DCB30ECD0FF3}" srcOrd="0" destOrd="0" presId="urn:microsoft.com/office/officeart/2016/7/layout/BasicLinearProcessNumbered"/>
    <dgm:cxn modelId="{1BAF3065-FC75-46B4-AD5F-C07B1155B46D}" srcId="{C14DCE7D-D509-40D7-BDB4-70E4E52CD782}" destId="{867C7118-D743-456C-95B6-B7B458CA067A}" srcOrd="4" destOrd="0" parTransId="{98612D20-2798-4B51-AD7D-B459F064C008}" sibTransId="{8A14F5F2-D762-42D3-964C-63CD2950E044}"/>
    <dgm:cxn modelId="{946C3C65-6DA1-4715-9B60-3BE945E56D46}" srcId="{C14DCE7D-D509-40D7-BDB4-70E4E52CD782}" destId="{A8B17036-DA99-49BA-BD41-855A15C499C7}" srcOrd="3" destOrd="0" parTransId="{9BA6D818-1E4E-42CD-8EDA-69EA69E78393}" sibTransId="{6C5E0020-D552-4AA7-A5AE-3A7202DEE0D4}"/>
    <dgm:cxn modelId="{0BB4CB49-EC51-4993-8D28-EF77FF85167E}" type="presOf" srcId="{F7C54552-4746-4603-B64C-119725E5F606}" destId="{B654DB77-7DFF-4C4C-BE3C-43954C749951}" srcOrd="0" destOrd="0" presId="urn:microsoft.com/office/officeart/2016/7/layout/BasicLinearProcessNumbered"/>
    <dgm:cxn modelId="{4DF1AB4A-0420-47A0-8F46-907BC2C0E89D}" type="presOf" srcId="{A8B17036-DA99-49BA-BD41-855A15C499C7}" destId="{C2DAEABE-FC15-4171-8DF1-2CA24EAE7837}" srcOrd="0" destOrd="0" presId="urn:microsoft.com/office/officeart/2016/7/layout/BasicLinearProcessNumbered"/>
    <dgm:cxn modelId="{C0E5F583-0FC0-466D-A35E-0151DA4C7A59}" type="presOf" srcId="{6C5E0020-D552-4AA7-A5AE-3A7202DEE0D4}" destId="{3A3943AC-CDDF-457B-9259-B0187D1C2DD4}" srcOrd="0" destOrd="0" presId="urn:microsoft.com/office/officeart/2016/7/layout/BasicLinearProcessNumbered"/>
    <dgm:cxn modelId="{7AB5EF95-C8AD-43FC-8733-7C535C1C9D7D}" type="presOf" srcId="{D6E6BDF1-FAFC-4AF5-96A5-1C262BAC373A}" destId="{19A41837-CF4B-40F1-9BCE-8D3CEE5E9C41}" srcOrd="1" destOrd="0" presId="urn:microsoft.com/office/officeart/2016/7/layout/BasicLinearProcessNumbered"/>
    <dgm:cxn modelId="{D658279A-7E78-4796-A9D8-AA321DEE15A8}" type="presOf" srcId="{623A555F-2BC6-4532-AA1E-DE444EC2E260}" destId="{00B726C7-763E-42F0-991F-A8ADAACF30B3}" srcOrd="0" destOrd="0" presId="urn:microsoft.com/office/officeart/2016/7/layout/BasicLinearProcessNumbered"/>
    <dgm:cxn modelId="{A516D3B4-803D-40CF-95A4-98432A1A28A9}" srcId="{C14DCE7D-D509-40D7-BDB4-70E4E52CD782}" destId="{626AD186-D63F-4C29-9209-7F89F90C9C3E}" srcOrd="0" destOrd="0" parTransId="{BCE711E6-B438-47CB-A9C6-2581F558C372}" sibTransId="{506652CA-4E65-4067-A1B1-AEC52B2675EB}"/>
    <dgm:cxn modelId="{93FE9EC5-6764-45E8-B8DC-92493606E6C0}" srcId="{C14DCE7D-D509-40D7-BDB4-70E4E52CD782}" destId="{2A207438-A542-4ABB-9A9A-3EF367CFFA6B}" srcOrd="1" destOrd="0" parTransId="{5523EA15-F64C-4DDB-A832-93FDF813E80A}" sibTransId="{623A555F-2BC6-4532-AA1E-DE444EC2E260}"/>
    <dgm:cxn modelId="{7B6B68CB-360E-4EA4-A172-BFC2814A477D}" type="presOf" srcId="{506652CA-4E65-4067-A1B1-AEC52B2675EB}" destId="{FBCA33C5-D84E-47B0-9FD5-17566F85EBFE}" srcOrd="0" destOrd="0" presId="urn:microsoft.com/office/officeart/2016/7/layout/BasicLinearProcessNumbered"/>
    <dgm:cxn modelId="{57F2B7E0-7708-41BB-90C7-F6AC289126ED}" type="presOf" srcId="{2A207438-A542-4ABB-9A9A-3EF367CFFA6B}" destId="{65DAFC81-44A4-47A2-B384-B558DDC32DF6}" srcOrd="1" destOrd="0" presId="urn:microsoft.com/office/officeart/2016/7/layout/BasicLinearProcessNumbered"/>
    <dgm:cxn modelId="{52A0BEF4-E206-4D2E-83BC-E7D15194AAE1}" type="presOf" srcId="{A8B17036-DA99-49BA-BD41-855A15C499C7}" destId="{E9A50CC9-0718-4199-B94F-8FB8BDCF70E0}" srcOrd="1" destOrd="0" presId="urn:microsoft.com/office/officeart/2016/7/layout/BasicLinearProcessNumbered"/>
    <dgm:cxn modelId="{B732E9F6-0810-4F74-B9C1-1C636A266F74}" type="presOf" srcId="{C14DCE7D-D509-40D7-BDB4-70E4E52CD782}" destId="{43865CBD-6080-44B7-B556-DB8CA2B2DF9A}" srcOrd="0" destOrd="0" presId="urn:microsoft.com/office/officeart/2016/7/layout/BasicLinearProcessNumbered"/>
    <dgm:cxn modelId="{25BC4678-73F2-42C9-9FFF-BEFFFA918D67}" type="presParOf" srcId="{43865CBD-6080-44B7-B556-DB8CA2B2DF9A}" destId="{702E8AE4-208E-4723-BC28-502AA1F53D98}" srcOrd="0" destOrd="0" presId="urn:microsoft.com/office/officeart/2016/7/layout/BasicLinearProcessNumbered"/>
    <dgm:cxn modelId="{0330BC13-FBBD-4A6A-AB38-C0124D1CF69A}" type="presParOf" srcId="{702E8AE4-208E-4723-BC28-502AA1F53D98}" destId="{36DDCAD6-98E9-48EF-A508-B71DADBF952B}" srcOrd="0" destOrd="0" presId="urn:microsoft.com/office/officeart/2016/7/layout/BasicLinearProcessNumbered"/>
    <dgm:cxn modelId="{C1DDBECB-73FF-41A8-879E-D4319BCDDB79}" type="presParOf" srcId="{702E8AE4-208E-4723-BC28-502AA1F53D98}" destId="{FBCA33C5-D84E-47B0-9FD5-17566F85EBFE}" srcOrd="1" destOrd="0" presId="urn:microsoft.com/office/officeart/2016/7/layout/BasicLinearProcessNumbered"/>
    <dgm:cxn modelId="{CE2AF75C-B2ED-4B8B-9491-3173676DD07F}" type="presParOf" srcId="{702E8AE4-208E-4723-BC28-502AA1F53D98}" destId="{9CFC2D09-6F51-4A51-82D2-A8E4015CDBDF}" srcOrd="2" destOrd="0" presId="urn:microsoft.com/office/officeart/2016/7/layout/BasicLinearProcessNumbered"/>
    <dgm:cxn modelId="{39CD8504-E26E-40E8-A7F9-AE4D30295DBA}" type="presParOf" srcId="{702E8AE4-208E-4723-BC28-502AA1F53D98}" destId="{E9AD7140-D77F-4CBC-94C0-DC02A8DAA153}" srcOrd="3" destOrd="0" presId="urn:microsoft.com/office/officeart/2016/7/layout/BasicLinearProcessNumbered"/>
    <dgm:cxn modelId="{1EA25D23-9E94-46DE-AAB6-CA816BFFB928}" type="presParOf" srcId="{43865CBD-6080-44B7-B556-DB8CA2B2DF9A}" destId="{89D8DEAD-9EE0-48E5-BAD3-A7AB9EB4C968}" srcOrd="1" destOrd="0" presId="urn:microsoft.com/office/officeart/2016/7/layout/BasicLinearProcessNumbered"/>
    <dgm:cxn modelId="{9FA85471-B9C1-4047-9490-129AD8A669EF}" type="presParOf" srcId="{43865CBD-6080-44B7-B556-DB8CA2B2DF9A}" destId="{3059FE01-1454-4440-BD89-8B4296E93213}" srcOrd="2" destOrd="0" presId="urn:microsoft.com/office/officeart/2016/7/layout/BasicLinearProcessNumbered"/>
    <dgm:cxn modelId="{F943A47A-34E6-45F3-AFE3-9EA783E112D1}" type="presParOf" srcId="{3059FE01-1454-4440-BD89-8B4296E93213}" destId="{27BAA963-25E8-4DC2-9F71-DCB30ECD0FF3}" srcOrd="0" destOrd="0" presId="urn:microsoft.com/office/officeart/2016/7/layout/BasicLinearProcessNumbered"/>
    <dgm:cxn modelId="{D7EFB037-91CB-4BA3-8334-066E37522554}" type="presParOf" srcId="{3059FE01-1454-4440-BD89-8B4296E93213}" destId="{00B726C7-763E-42F0-991F-A8ADAACF30B3}" srcOrd="1" destOrd="0" presId="urn:microsoft.com/office/officeart/2016/7/layout/BasicLinearProcessNumbered"/>
    <dgm:cxn modelId="{3B8079D1-363A-429C-B5C2-8DF24C39D790}" type="presParOf" srcId="{3059FE01-1454-4440-BD89-8B4296E93213}" destId="{BD68478A-5A5C-49F0-9619-C3544357B6D6}" srcOrd="2" destOrd="0" presId="urn:microsoft.com/office/officeart/2016/7/layout/BasicLinearProcessNumbered"/>
    <dgm:cxn modelId="{8D78784C-0C33-4129-B3E4-1AB0A51C9973}" type="presParOf" srcId="{3059FE01-1454-4440-BD89-8B4296E93213}" destId="{65DAFC81-44A4-47A2-B384-B558DDC32DF6}" srcOrd="3" destOrd="0" presId="urn:microsoft.com/office/officeart/2016/7/layout/BasicLinearProcessNumbered"/>
    <dgm:cxn modelId="{A16F0B48-6710-4EB1-A661-9A855F9F43B9}" type="presParOf" srcId="{43865CBD-6080-44B7-B556-DB8CA2B2DF9A}" destId="{190114D8-8316-4EB0-8476-6468B09E9F8E}" srcOrd="3" destOrd="0" presId="urn:microsoft.com/office/officeart/2016/7/layout/BasicLinearProcessNumbered"/>
    <dgm:cxn modelId="{4C34965E-ECCA-4504-BC60-AFC4D6D9D0B8}" type="presParOf" srcId="{43865CBD-6080-44B7-B556-DB8CA2B2DF9A}" destId="{7AE00582-F3D5-4B4F-9192-83B1D9AA0EC9}" srcOrd="4" destOrd="0" presId="urn:microsoft.com/office/officeart/2016/7/layout/BasicLinearProcessNumbered"/>
    <dgm:cxn modelId="{6C1DBF1F-F113-40D0-919A-8C611DC5D289}" type="presParOf" srcId="{7AE00582-F3D5-4B4F-9192-83B1D9AA0EC9}" destId="{77CFDDFB-5A18-4595-9701-1BE37E0493C7}" srcOrd="0" destOrd="0" presId="urn:microsoft.com/office/officeart/2016/7/layout/BasicLinearProcessNumbered"/>
    <dgm:cxn modelId="{2245087E-14E8-4B49-AE26-7F56ADB7CD26}" type="presParOf" srcId="{7AE00582-F3D5-4B4F-9192-83B1D9AA0EC9}" destId="{B654DB77-7DFF-4C4C-BE3C-43954C749951}" srcOrd="1" destOrd="0" presId="urn:microsoft.com/office/officeart/2016/7/layout/BasicLinearProcessNumbered"/>
    <dgm:cxn modelId="{840134F3-ED84-473B-9ED8-84538F35435B}" type="presParOf" srcId="{7AE00582-F3D5-4B4F-9192-83B1D9AA0EC9}" destId="{A1B8F32F-E812-45DF-9B12-77BED5CC235A}" srcOrd="2" destOrd="0" presId="urn:microsoft.com/office/officeart/2016/7/layout/BasicLinearProcessNumbered"/>
    <dgm:cxn modelId="{3938B64A-FC48-4CBA-94AE-64106A793C3D}" type="presParOf" srcId="{7AE00582-F3D5-4B4F-9192-83B1D9AA0EC9}" destId="{19A41837-CF4B-40F1-9BCE-8D3CEE5E9C41}" srcOrd="3" destOrd="0" presId="urn:microsoft.com/office/officeart/2016/7/layout/BasicLinearProcessNumbered"/>
    <dgm:cxn modelId="{9F9B69F4-6DA0-4897-98FB-419C0E442B7F}" type="presParOf" srcId="{43865CBD-6080-44B7-B556-DB8CA2B2DF9A}" destId="{4A721F8D-6431-43B3-B692-D4026D6C3B49}" srcOrd="5" destOrd="0" presId="urn:microsoft.com/office/officeart/2016/7/layout/BasicLinearProcessNumbered"/>
    <dgm:cxn modelId="{CE6924FD-1DD9-41B4-BAF2-2E808F65F974}" type="presParOf" srcId="{43865CBD-6080-44B7-B556-DB8CA2B2DF9A}" destId="{63536898-C374-4B69-8292-C6E75FD2EBF4}" srcOrd="6" destOrd="0" presId="urn:microsoft.com/office/officeart/2016/7/layout/BasicLinearProcessNumbered"/>
    <dgm:cxn modelId="{0AFA059E-6643-41FF-8D8D-AF00DD8898AE}" type="presParOf" srcId="{63536898-C374-4B69-8292-C6E75FD2EBF4}" destId="{C2DAEABE-FC15-4171-8DF1-2CA24EAE7837}" srcOrd="0" destOrd="0" presId="urn:microsoft.com/office/officeart/2016/7/layout/BasicLinearProcessNumbered"/>
    <dgm:cxn modelId="{97DBE5B0-27E8-4D31-AE2B-DFA6FE704A18}" type="presParOf" srcId="{63536898-C374-4B69-8292-C6E75FD2EBF4}" destId="{3A3943AC-CDDF-457B-9259-B0187D1C2DD4}" srcOrd="1" destOrd="0" presId="urn:microsoft.com/office/officeart/2016/7/layout/BasicLinearProcessNumbered"/>
    <dgm:cxn modelId="{5B9C03D1-1DF6-40C7-91D3-D255F9397611}" type="presParOf" srcId="{63536898-C374-4B69-8292-C6E75FD2EBF4}" destId="{9CCFC54D-D750-43F2-8CA7-EEB3DF8D0B6E}" srcOrd="2" destOrd="0" presId="urn:microsoft.com/office/officeart/2016/7/layout/BasicLinearProcessNumbered"/>
    <dgm:cxn modelId="{95461217-CFE4-40DC-9020-137B95B987F4}" type="presParOf" srcId="{63536898-C374-4B69-8292-C6E75FD2EBF4}" destId="{E9A50CC9-0718-4199-B94F-8FB8BDCF70E0}" srcOrd="3" destOrd="0" presId="urn:microsoft.com/office/officeart/2016/7/layout/BasicLinearProcessNumbered"/>
    <dgm:cxn modelId="{DB06DC0F-6FE5-4F6C-82B8-DA4E23327853}" type="presParOf" srcId="{43865CBD-6080-44B7-B556-DB8CA2B2DF9A}" destId="{4BC4F092-2724-41C1-B78F-C7C682622B1F}" srcOrd="7" destOrd="0" presId="urn:microsoft.com/office/officeart/2016/7/layout/BasicLinearProcessNumbered"/>
    <dgm:cxn modelId="{D5C26059-74BE-4763-99B5-0CE3A1342AF1}" type="presParOf" srcId="{43865CBD-6080-44B7-B556-DB8CA2B2DF9A}" destId="{76A1E3DE-5551-47E5-93ED-5C694556230D}" srcOrd="8" destOrd="0" presId="urn:microsoft.com/office/officeart/2016/7/layout/BasicLinearProcessNumbered"/>
    <dgm:cxn modelId="{C385EC1A-EE8C-4877-8B4E-9CE5AC125F50}" type="presParOf" srcId="{76A1E3DE-5551-47E5-93ED-5C694556230D}" destId="{022159BD-46D8-4390-A947-D99D631207B3}" srcOrd="0" destOrd="0" presId="urn:microsoft.com/office/officeart/2016/7/layout/BasicLinearProcessNumbered"/>
    <dgm:cxn modelId="{079494A0-E831-46E4-906A-FE64D7BD9F98}" type="presParOf" srcId="{76A1E3DE-5551-47E5-93ED-5C694556230D}" destId="{5D77E325-142C-4DF6-B7E0-12B7C508A26E}" srcOrd="1" destOrd="0" presId="urn:microsoft.com/office/officeart/2016/7/layout/BasicLinearProcessNumbered"/>
    <dgm:cxn modelId="{E33E0D53-0320-4207-A5ED-621D811B7485}" type="presParOf" srcId="{76A1E3DE-5551-47E5-93ED-5C694556230D}" destId="{10CDF671-AC0B-4A48-B366-5945C5E2B95D}" srcOrd="2" destOrd="0" presId="urn:microsoft.com/office/officeart/2016/7/layout/BasicLinearProcessNumbered"/>
    <dgm:cxn modelId="{93AAD0B8-21A7-47FF-8B75-62C806060C00}" type="presParOf" srcId="{76A1E3DE-5551-47E5-93ED-5C694556230D}" destId="{86F41DC3-E522-4532-AF74-50927ABF7E90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B6D5F8-5899-4C5D-AE9F-8A235FAC9CD9}">
      <dsp:nvSpPr>
        <dsp:cNvPr id="0" name=""/>
        <dsp:cNvSpPr/>
      </dsp:nvSpPr>
      <dsp:spPr>
        <a:xfrm>
          <a:off x="0" y="0"/>
          <a:ext cx="8412480" cy="93564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>
              <a:latin typeface="Times New Roman"/>
              <a:cs typeface="Times New Roman"/>
            </a:rPr>
            <a:t>Model Proposals</a:t>
          </a:r>
          <a:endParaRPr lang="en-US" sz="3400" kern="1200">
            <a:latin typeface="Times New Roman"/>
            <a:cs typeface="Times New Roman"/>
          </a:endParaRPr>
        </a:p>
      </dsp:txBody>
      <dsp:txXfrm>
        <a:off x="27404" y="27404"/>
        <a:ext cx="7323789" cy="880832"/>
      </dsp:txXfrm>
    </dsp:sp>
    <dsp:sp modelId="{08FC141C-1FD2-405A-8577-1B38F0DC1CD5}">
      <dsp:nvSpPr>
        <dsp:cNvPr id="0" name=""/>
        <dsp:cNvSpPr/>
      </dsp:nvSpPr>
      <dsp:spPr>
        <a:xfrm>
          <a:off x="704545" y="1105757"/>
          <a:ext cx="8412480" cy="935640"/>
        </a:xfrm>
        <a:prstGeom prst="roundRect">
          <a:avLst>
            <a:gd name="adj" fmla="val 10000"/>
          </a:avLst>
        </a:prstGeom>
        <a:solidFill>
          <a:schemeClr val="accent2">
            <a:hueOff val="-816517"/>
            <a:satOff val="-3771"/>
            <a:lumOff val="-7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>
              <a:latin typeface="Times New Roman"/>
              <a:cs typeface="Times New Roman"/>
            </a:rPr>
            <a:t>Model Supports</a:t>
          </a:r>
          <a:endParaRPr lang="en-US" sz="3400" kern="1200">
            <a:latin typeface="Times New Roman"/>
            <a:cs typeface="Times New Roman"/>
          </a:endParaRPr>
        </a:p>
      </dsp:txBody>
      <dsp:txXfrm>
        <a:off x="731949" y="1133161"/>
        <a:ext cx="7044960" cy="880832"/>
      </dsp:txXfrm>
    </dsp:sp>
    <dsp:sp modelId="{B1AD86DB-F52B-4FD9-8276-D366CE4A7014}">
      <dsp:nvSpPr>
        <dsp:cNvPr id="0" name=""/>
        <dsp:cNvSpPr/>
      </dsp:nvSpPr>
      <dsp:spPr>
        <a:xfrm>
          <a:off x="1398574" y="2211514"/>
          <a:ext cx="8412480" cy="935640"/>
        </a:xfrm>
        <a:prstGeom prst="roundRect">
          <a:avLst>
            <a:gd name="adj" fmla="val 10000"/>
          </a:avLst>
        </a:prstGeom>
        <a:solidFill>
          <a:schemeClr val="accent2">
            <a:hueOff val="-1633033"/>
            <a:satOff val="-7543"/>
            <a:lumOff val="-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>
              <a:latin typeface="Times New Roman"/>
              <a:cs typeface="Times New Roman"/>
            </a:rPr>
            <a:t>Model Comparison and Justification</a:t>
          </a:r>
          <a:endParaRPr lang="en-US" sz="3400" kern="1200">
            <a:latin typeface="Times New Roman"/>
            <a:cs typeface="Times New Roman"/>
          </a:endParaRPr>
        </a:p>
      </dsp:txBody>
      <dsp:txXfrm>
        <a:off x="1425978" y="2238918"/>
        <a:ext cx="7055475" cy="880832"/>
      </dsp:txXfrm>
    </dsp:sp>
    <dsp:sp modelId="{50B9E40E-9CD5-497F-B9CB-E08287716517}">
      <dsp:nvSpPr>
        <dsp:cNvPr id="0" name=""/>
        <dsp:cNvSpPr/>
      </dsp:nvSpPr>
      <dsp:spPr>
        <a:xfrm>
          <a:off x="2103119" y="3317271"/>
          <a:ext cx="8412480" cy="935640"/>
        </a:xfrm>
        <a:prstGeom prst="roundRect">
          <a:avLst>
            <a:gd name="adj" fmla="val 10000"/>
          </a:avLst>
        </a:prstGeom>
        <a:solidFill>
          <a:schemeClr val="accent2">
            <a:hueOff val="-2449550"/>
            <a:satOff val="-11314"/>
            <a:lumOff val="-23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>
              <a:latin typeface="Times New Roman"/>
              <a:cs typeface="Times New Roman"/>
            </a:rPr>
            <a:t>Model Evaluation Methods</a:t>
          </a:r>
          <a:endParaRPr lang="en-US" sz="3400" kern="1200">
            <a:latin typeface="Times New Roman"/>
            <a:cs typeface="Times New Roman"/>
          </a:endParaRPr>
        </a:p>
      </dsp:txBody>
      <dsp:txXfrm>
        <a:off x="2130523" y="3344675"/>
        <a:ext cx="7044960" cy="880832"/>
      </dsp:txXfrm>
    </dsp:sp>
    <dsp:sp modelId="{0FA21775-134E-47B5-82A9-4527581F565B}">
      <dsp:nvSpPr>
        <dsp:cNvPr id="0" name=""/>
        <dsp:cNvSpPr/>
      </dsp:nvSpPr>
      <dsp:spPr>
        <a:xfrm>
          <a:off x="7804313" y="716615"/>
          <a:ext cx="608166" cy="60816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7941150" y="716615"/>
        <a:ext cx="334492" cy="457645"/>
      </dsp:txXfrm>
    </dsp:sp>
    <dsp:sp modelId="{1F581A33-EF2D-4E53-8B24-0A4F9D2A77DB}">
      <dsp:nvSpPr>
        <dsp:cNvPr id="0" name=""/>
        <dsp:cNvSpPr/>
      </dsp:nvSpPr>
      <dsp:spPr>
        <a:xfrm>
          <a:off x="8508858" y="1822372"/>
          <a:ext cx="608166" cy="60816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672628"/>
            <a:satOff val="-4166"/>
            <a:lumOff val="-51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672628"/>
              <a:satOff val="-4166"/>
              <a:lumOff val="-51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645695" y="1822372"/>
        <a:ext cx="334492" cy="457645"/>
      </dsp:txXfrm>
    </dsp:sp>
    <dsp:sp modelId="{35604B9E-AA74-450E-9B09-1417205DEF43}">
      <dsp:nvSpPr>
        <dsp:cNvPr id="0" name=""/>
        <dsp:cNvSpPr/>
      </dsp:nvSpPr>
      <dsp:spPr>
        <a:xfrm>
          <a:off x="9202888" y="2928129"/>
          <a:ext cx="608166" cy="60816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345255"/>
            <a:satOff val="-8332"/>
            <a:lumOff val="-103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345255"/>
              <a:satOff val="-8332"/>
              <a:lumOff val="-10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9339725" y="2928129"/>
        <a:ext cx="334492" cy="4576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CDBE12-E99A-4A90-998D-AFD394CF9E47}">
      <dsp:nvSpPr>
        <dsp:cNvPr id="0" name=""/>
        <dsp:cNvSpPr/>
      </dsp:nvSpPr>
      <dsp:spPr>
        <a:xfrm>
          <a:off x="0" y="51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F19816-B0C8-4AE4-8EDD-43D0EF87A948}">
      <dsp:nvSpPr>
        <dsp:cNvPr id="0" name=""/>
        <dsp:cNvSpPr/>
      </dsp:nvSpPr>
      <dsp:spPr>
        <a:xfrm>
          <a:off x="0" y="519"/>
          <a:ext cx="10515600" cy="850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Times New Roman"/>
              <a:cs typeface="Times New Roman"/>
            </a:rPr>
            <a:t>Innovative Persona Integration</a:t>
          </a:r>
          <a:r>
            <a:rPr lang="en-US" sz="1800" kern="1200">
              <a:latin typeface="Times New Roman"/>
              <a:cs typeface="Times New Roman"/>
            </a:rPr>
            <a:t>: The </a:t>
          </a:r>
          <a:r>
            <a:rPr lang="en-US" sz="1800" kern="1200" err="1">
              <a:latin typeface="Times New Roman"/>
              <a:cs typeface="Times New Roman"/>
            </a:rPr>
            <a:t>SageSoulRAG</a:t>
          </a:r>
          <a:r>
            <a:rPr lang="en-US" sz="1800" kern="1200">
              <a:latin typeface="Times New Roman"/>
              <a:cs typeface="Times New Roman"/>
            </a:rPr>
            <a:t> project successfully incorporates expert personas like Robert Kiyosaki and Dr. Sanjay Gupta, enhancing user engagement and trust in finance and healthcare domains.</a:t>
          </a:r>
        </a:p>
      </dsp:txBody>
      <dsp:txXfrm>
        <a:off x="0" y="519"/>
        <a:ext cx="10515600" cy="850184"/>
      </dsp:txXfrm>
    </dsp:sp>
    <dsp:sp modelId="{249EE305-CC94-48C1-A624-B6785FA701AA}">
      <dsp:nvSpPr>
        <dsp:cNvPr id="0" name=""/>
        <dsp:cNvSpPr/>
      </dsp:nvSpPr>
      <dsp:spPr>
        <a:xfrm>
          <a:off x="0" y="85070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04BCA8-E3AC-4C7E-B0B9-1B418DBD7BA9}">
      <dsp:nvSpPr>
        <dsp:cNvPr id="0" name=""/>
        <dsp:cNvSpPr/>
      </dsp:nvSpPr>
      <dsp:spPr>
        <a:xfrm>
          <a:off x="0" y="850703"/>
          <a:ext cx="10515600" cy="850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Times New Roman"/>
              <a:cs typeface="Times New Roman"/>
            </a:rPr>
            <a:t>Advanced RAG Framework</a:t>
          </a:r>
          <a:r>
            <a:rPr lang="en-US" sz="1800" kern="1200">
              <a:latin typeface="Times New Roman"/>
              <a:cs typeface="Times New Roman"/>
            </a:rPr>
            <a:t>: The integration of Retrieval-Augmented Generation (RAG) and multiple advanced LLMs ensures precise, contextually relevant responses tailored to user queries.</a:t>
          </a:r>
        </a:p>
      </dsp:txBody>
      <dsp:txXfrm>
        <a:off x="0" y="850703"/>
        <a:ext cx="10515600" cy="850184"/>
      </dsp:txXfrm>
    </dsp:sp>
    <dsp:sp modelId="{E2D3504C-B977-40E5-858C-44D3FD4C0603}">
      <dsp:nvSpPr>
        <dsp:cNvPr id="0" name=""/>
        <dsp:cNvSpPr/>
      </dsp:nvSpPr>
      <dsp:spPr>
        <a:xfrm>
          <a:off x="0" y="1700887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FD37CF-242E-421E-B5A0-19497C0542D9}">
      <dsp:nvSpPr>
        <dsp:cNvPr id="0" name=""/>
        <dsp:cNvSpPr/>
      </dsp:nvSpPr>
      <dsp:spPr>
        <a:xfrm>
          <a:off x="0" y="1700887"/>
          <a:ext cx="10515600" cy="850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Times New Roman"/>
              <a:cs typeface="Times New Roman"/>
            </a:rPr>
            <a:t>Robust Data Management</a:t>
          </a:r>
          <a:r>
            <a:rPr lang="en-US" sz="1800" kern="1200">
              <a:latin typeface="Times New Roman"/>
              <a:cs typeface="Times New Roman"/>
            </a:rPr>
            <a:t>: The project emphasizes high-quality data preprocessing, including cleaning, tokenization, and embedding, to optimize chatbot performance across specialized domains.</a:t>
          </a:r>
        </a:p>
      </dsp:txBody>
      <dsp:txXfrm>
        <a:off x="0" y="1700887"/>
        <a:ext cx="10515600" cy="850184"/>
      </dsp:txXfrm>
    </dsp:sp>
    <dsp:sp modelId="{40C8C798-DA85-4326-A7D2-B06E155B5453}">
      <dsp:nvSpPr>
        <dsp:cNvPr id="0" name=""/>
        <dsp:cNvSpPr/>
      </dsp:nvSpPr>
      <dsp:spPr>
        <a:xfrm>
          <a:off x="0" y="2551072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9D314E-657E-4350-9535-124732F91647}">
      <dsp:nvSpPr>
        <dsp:cNvPr id="0" name=""/>
        <dsp:cNvSpPr/>
      </dsp:nvSpPr>
      <dsp:spPr>
        <a:xfrm>
          <a:off x="0" y="2551072"/>
          <a:ext cx="10515600" cy="850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Times New Roman"/>
              <a:cs typeface="Times New Roman"/>
            </a:rPr>
            <a:t>Educational and Societal Impact</a:t>
          </a:r>
          <a:r>
            <a:rPr lang="en-US" sz="1800" kern="1200">
              <a:latin typeface="Times New Roman"/>
              <a:cs typeface="Times New Roman"/>
            </a:rPr>
            <a:t>: The chatbot contributes significantly to improving financial literacy, healthcare awareness, and educational accessibility while addressing cultural and social inclusivity.</a:t>
          </a:r>
        </a:p>
      </dsp:txBody>
      <dsp:txXfrm>
        <a:off x="0" y="2551072"/>
        <a:ext cx="10515600" cy="850184"/>
      </dsp:txXfrm>
    </dsp:sp>
    <dsp:sp modelId="{6C17CC34-17FC-4CF3-B075-CD6458F8405F}">
      <dsp:nvSpPr>
        <dsp:cNvPr id="0" name=""/>
        <dsp:cNvSpPr/>
      </dsp:nvSpPr>
      <dsp:spPr>
        <a:xfrm>
          <a:off x="0" y="340125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063CCF-23D3-41E5-8198-17D2F698E2C3}">
      <dsp:nvSpPr>
        <dsp:cNvPr id="0" name=""/>
        <dsp:cNvSpPr/>
      </dsp:nvSpPr>
      <dsp:spPr>
        <a:xfrm>
          <a:off x="0" y="3401256"/>
          <a:ext cx="10515600" cy="850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Times New Roman"/>
              <a:cs typeface="Times New Roman"/>
            </a:rPr>
            <a:t>Future Scalability and Flexibility</a:t>
          </a:r>
          <a:r>
            <a:rPr lang="en-US" sz="1800" kern="1200">
              <a:latin typeface="Times New Roman"/>
              <a:cs typeface="Times New Roman"/>
            </a:rPr>
            <a:t>: Recommendations highlight expanding functionalities with multi-modal capabilities, real-time updates, and ensemble model approaches to enhance versatility and adaptability </a:t>
          </a:r>
        </a:p>
      </dsp:txBody>
      <dsp:txXfrm>
        <a:off x="0" y="3401256"/>
        <a:ext cx="10515600" cy="8501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DDCAD6-98E9-48EF-A508-B71DADBF952B}">
      <dsp:nvSpPr>
        <dsp:cNvPr id="0" name=""/>
        <dsp:cNvSpPr/>
      </dsp:nvSpPr>
      <dsp:spPr>
        <a:xfrm>
          <a:off x="3731" y="325417"/>
          <a:ext cx="2020075" cy="2828105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493" tIns="330200" rIns="15749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solidFill>
                <a:srgbClr val="0E101A"/>
              </a:solidFill>
              <a:latin typeface="Times New Roman"/>
              <a:cs typeface="Times New Roman"/>
            </a:rPr>
            <a:t>Multi-Domain Expansion:</a:t>
          </a:r>
          <a:r>
            <a:rPr lang="en-US" sz="1100" kern="1200">
              <a:solidFill>
                <a:srgbClr val="0E101A"/>
              </a:solidFill>
              <a:latin typeface="Times New Roman"/>
              <a:cs typeface="Times New Roman"/>
            </a:rPr>
            <a:t> Extend the </a:t>
          </a:r>
          <a:r>
            <a:rPr lang="en-US" sz="1100" b="0" kern="1200">
              <a:solidFill>
                <a:srgbClr val="0E101A"/>
              </a:solidFill>
              <a:latin typeface="Times New Roman"/>
              <a:cs typeface="Times New Roman"/>
            </a:rPr>
            <a:t>chatbot's capabilities to </a:t>
          </a:r>
          <a:r>
            <a:rPr lang="en-US" sz="1100" kern="1200">
              <a:solidFill>
                <a:srgbClr val="0E101A"/>
              </a:solidFill>
              <a:latin typeface="Times New Roman"/>
              <a:cs typeface="Times New Roman"/>
            </a:rPr>
            <a:t>additional sectors like education, legal advisory, and mental health for broader user applicability. </a:t>
          </a:r>
          <a:endParaRPr lang="en-US" sz="1100" kern="1200">
            <a:latin typeface="Times New Roman"/>
            <a:cs typeface="Times New Roman"/>
          </a:endParaRPr>
        </a:p>
      </dsp:txBody>
      <dsp:txXfrm>
        <a:off x="3731" y="1400097"/>
        <a:ext cx="2020075" cy="1696863"/>
      </dsp:txXfrm>
    </dsp:sp>
    <dsp:sp modelId="{FBCA33C5-D84E-47B0-9FD5-17566F85EBFE}">
      <dsp:nvSpPr>
        <dsp:cNvPr id="0" name=""/>
        <dsp:cNvSpPr/>
      </dsp:nvSpPr>
      <dsp:spPr>
        <a:xfrm>
          <a:off x="589552" y="608227"/>
          <a:ext cx="848431" cy="84843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47" tIns="12700" rIns="66147" bIns="1270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1</a:t>
          </a:r>
        </a:p>
      </dsp:txBody>
      <dsp:txXfrm>
        <a:off x="713802" y="732477"/>
        <a:ext cx="599931" cy="599931"/>
      </dsp:txXfrm>
    </dsp:sp>
    <dsp:sp modelId="{9CFC2D09-6F51-4A51-82D2-A8E4015CDBDF}">
      <dsp:nvSpPr>
        <dsp:cNvPr id="0" name=""/>
        <dsp:cNvSpPr/>
      </dsp:nvSpPr>
      <dsp:spPr>
        <a:xfrm>
          <a:off x="3731" y="3153450"/>
          <a:ext cx="2020075" cy="72"/>
        </a:xfrm>
        <a:prstGeom prst="rect">
          <a:avLst/>
        </a:prstGeom>
        <a:solidFill>
          <a:schemeClr val="accent5">
            <a:hueOff val="1934429"/>
            <a:satOff val="855"/>
            <a:lumOff val="-937"/>
            <a:alphaOff val="0"/>
          </a:schemeClr>
        </a:solidFill>
        <a:ln w="12700" cap="flat" cmpd="sng" algn="ctr">
          <a:solidFill>
            <a:schemeClr val="accent5">
              <a:hueOff val="1934429"/>
              <a:satOff val="855"/>
              <a:lumOff val="-9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BAA963-25E8-4DC2-9F71-DCB30ECD0FF3}">
      <dsp:nvSpPr>
        <dsp:cNvPr id="0" name=""/>
        <dsp:cNvSpPr/>
      </dsp:nvSpPr>
      <dsp:spPr>
        <a:xfrm>
          <a:off x="2225813" y="325417"/>
          <a:ext cx="2020075" cy="2828105"/>
        </a:xfrm>
        <a:prstGeom prst="rect">
          <a:avLst/>
        </a:prstGeom>
        <a:solidFill>
          <a:schemeClr val="accent5">
            <a:tint val="40000"/>
            <a:alpha val="90000"/>
            <a:hueOff val="4313924"/>
            <a:satOff val="-315"/>
            <a:lumOff val="-37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4313924"/>
              <a:satOff val="-315"/>
              <a:lumOff val="-37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493" tIns="330200" rIns="15749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solidFill>
                <a:srgbClr val="0E101A"/>
              </a:solidFill>
              <a:latin typeface="Times New Roman"/>
              <a:cs typeface="Times New Roman"/>
            </a:rPr>
            <a:t>Multi-Lingual and Cultural Adaptation:</a:t>
          </a:r>
          <a:r>
            <a:rPr lang="en-US" sz="1100" kern="1200">
              <a:solidFill>
                <a:srgbClr val="0E101A"/>
              </a:solidFill>
              <a:latin typeface="Times New Roman"/>
              <a:cs typeface="Times New Roman"/>
            </a:rPr>
            <a:t> Incorporate diverse languages and cultural nuances to make the chatbot globally accessible and culturally inclusive. </a:t>
          </a:r>
          <a:endParaRPr lang="en-US" sz="1100" kern="1200">
            <a:latin typeface="Times New Roman"/>
            <a:cs typeface="Times New Roman"/>
          </a:endParaRPr>
        </a:p>
      </dsp:txBody>
      <dsp:txXfrm>
        <a:off x="2225813" y="1400097"/>
        <a:ext cx="2020075" cy="1696863"/>
      </dsp:txXfrm>
    </dsp:sp>
    <dsp:sp modelId="{00B726C7-763E-42F0-991F-A8ADAACF30B3}">
      <dsp:nvSpPr>
        <dsp:cNvPr id="0" name=""/>
        <dsp:cNvSpPr/>
      </dsp:nvSpPr>
      <dsp:spPr>
        <a:xfrm>
          <a:off x="2811635" y="608227"/>
          <a:ext cx="848431" cy="848431"/>
        </a:xfrm>
        <a:prstGeom prst="ellipse">
          <a:avLst/>
        </a:prstGeom>
        <a:solidFill>
          <a:schemeClr val="accent5">
            <a:hueOff val="3868859"/>
            <a:satOff val="1709"/>
            <a:lumOff val="-1874"/>
            <a:alphaOff val="0"/>
          </a:schemeClr>
        </a:solidFill>
        <a:ln w="12700" cap="flat" cmpd="sng" algn="ctr">
          <a:solidFill>
            <a:schemeClr val="accent5">
              <a:hueOff val="3868859"/>
              <a:satOff val="1709"/>
              <a:lumOff val="-187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47" tIns="12700" rIns="66147" bIns="1270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2</a:t>
          </a:r>
        </a:p>
      </dsp:txBody>
      <dsp:txXfrm>
        <a:off x="2935885" y="732477"/>
        <a:ext cx="599931" cy="599931"/>
      </dsp:txXfrm>
    </dsp:sp>
    <dsp:sp modelId="{BD68478A-5A5C-49F0-9619-C3544357B6D6}">
      <dsp:nvSpPr>
        <dsp:cNvPr id="0" name=""/>
        <dsp:cNvSpPr/>
      </dsp:nvSpPr>
      <dsp:spPr>
        <a:xfrm>
          <a:off x="2225813" y="3153450"/>
          <a:ext cx="2020075" cy="72"/>
        </a:xfrm>
        <a:prstGeom prst="rect">
          <a:avLst/>
        </a:prstGeom>
        <a:solidFill>
          <a:schemeClr val="accent5">
            <a:hueOff val="5803288"/>
            <a:satOff val="2564"/>
            <a:lumOff val="-2811"/>
            <a:alphaOff val="0"/>
          </a:schemeClr>
        </a:solidFill>
        <a:ln w="12700" cap="flat" cmpd="sng" algn="ctr">
          <a:solidFill>
            <a:schemeClr val="accent5">
              <a:hueOff val="5803288"/>
              <a:satOff val="2564"/>
              <a:lumOff val="-281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FDDFB-5A18-4595-9701-1BE37E0493C7}">
      <dsp:nvSpPr>
        <dsp:cNvPr id="0" name=""/>
        <dsp:cNvSpPr/>
      </dsp:nvSpPr>
      <dsp:spPr>
        <a:xfrm>
          <a:off x="4447896" y="325417"/>
          <a:ext cx="2020075" cy="2828105"/>
        </a:xfrm>
        <a:prstGeom prst="rect">
          <a:avLst/>
        </a:prstGeom>
        <a:solidFill>
          <a:schemeClr val="accent5">
            <a:tint val="40000"/>
            <a:alpha val="90000"/>
            <a:hueOff val="8627848"/>
            <a:satOff val="-629"/>
            <a:lumOff val="-749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8627848"/>
              <a:satOff val="-629"/>
              <a:lumOff val="-74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493" tIns="330200" rIns="15749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solidFill>
                <a:srgbClr val="0E101A"/>
              </a:solidFill>
              <a:latin typeface="Times New Roman"/>
              <a:cs typeface="Times New Roman"/>
            </a:rPr>
            <a:t>Advanced Modalities:</a:t>
          </a:r>
          <a:r>
            <a:rPr lang="en-US" sz="1100" kern="1200">
              <a:solidFill>
                <a:srgbClr val="0E101A"/>
              </a:solidFill>
              <a:latin typeface="Times New Roman"/>
              <a:cs typeface="Times New Roman"/>
            </a:rPr>
            <a:t> Integrate audio, video, and sentiment analysis to create richer, multi-modal user interactions. </a:t>
          </a:r>
          <a:endParaRPr lang="en-US" sz="1100" kern="1200">
            <a:latin typeface="Times New Roman"/>
            <a:cs typeface="Times New Roman"/>
          </a:endParaRPr>
        </a:p>
      </dsp:txBody>
      <dsp:txXfrm>
        <a:off x="4447896" y="1400097"/>
        <a:ext cx="2020075" cy="1696863"/>
      </dsp:txXfrm>
    </dsp:sp>
    <dsp:sp modelId="{B654DB77-7DFF-4C4C-BE3C-43954C749951}">
      <dsp:nvSpPr>
        <dsp:cNvPr id="0" name=""/>
        <dsp:cNvSpPr/>
      </dsp:nvSpPr>
      <dsp:spPr>
        <a:xfrm>
          <a:off x="5033718" y="608227"/>
          <a:ext cx="848431" cy="848431"/>
        </a:xfrm>
        <a:prstGeom prst="ellipse">
          <a:avLst/>
        </a:prstGeom>
        <a:solidFill>
          <a:schemeClr val="accent5">
            <a:hueOff val="7737718"/>
            <a:satOff val="3419"/>
            <a:lumOff val="-3748"/>
            <a:alphaOff val="0"/>
          </a:schemeClr>
        </a:solidFill>
        <a:ln w="12700" cap="flat" cmpd="sng" algn="ctr">
          <a:solidFill>
            <a:schemeClr val="accent5">
              <a:hueOff val="7737718"/>
              <a:satOff val="3419"/>
              <a:lumOff val="-374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47" tIns="12700" rIns="66147" bIns="1270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3</a:t>
          </a:r>
        </a:p>
      </dsp:txBody>
      <dsp:txXfrm>
        <a:off x="5157968" y="732477"/>
        <a:ext cx="599931" cy="599931"/>
      </dsp:txXfrm>
    </dsp:sp>
    <dsp:sp modelId="{A1B8F32F-E812-45DF-9B12-77BED5CC235A}">
      <dsp:nvSpPr>
        <dsp:cNvPr id="0" name=""/>
        <dsp:cNvSpPr/>
      </dsp:nvSpPr>
      <dsp:spPr>
        <a:xfrm>
          <a:off x="4447896" y="3153450"/>
          <a:ext cx="2020075" cy="72"/>
        </a:xfrm>
        <a:prstGeom prst="rect">
          <a:avLst/>
        </a:prstGeom>
        <a:solidFill>
          <a:schemeClr val="accent5">
            <a:hueOff val="9672147"/>
            <a:satOff val="4273"/>
            <a:lumOff val="-4684"/>
            <a:alphaOff val="0"/>
          </a:schemeClr>
        </a:solidFill>
        <a:ln w="12700" cap="flat" cmpd="sng" algn="ctr">
          <a:solidFill>
            <a:schemeClr val="accent5">
              <a:hueOff val="9672147"/>
              <a:satOff val="4273"/>
              <a:lumOff val="-46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DAEABE-FC15-4171-8DF1-2CA24EAE7837}">
      <dsp:nvSpPr>
        <dsp:cNvPr id="0" name=""/>
        <dsp:cNvSpPr/>
      </dsp:nvSpPr>
      <dsp:spPr>
        <a:xfrm>
          <a:off x="6669979" y="325417"/>
          <a:ext cx="2020075" cy="2828105"/>
        </a:xfrm>
        <a:prstGeom prst="rect">
          <a:avLst/>
        </a:prstGeom>
        <a:solidFill>
          <a:schemeClr val="accent5">
            <a:tint val="40000"/>
            <a:alpha val="90000"/>
            <a:hueOff val="12941772"/>
            <a:satOff val="-944"/>
            <a:lumOff val="-1123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12941772"/>
              <a:satOff val="-944"/>
              <a:lumOff val="-11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493" tIns="330200" rIns="15749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solidFill>
                <a:srgbClr val="0E101A"/>
              </a:solidFill>
              <a:latin typeface="Times New Roman"/>
              <a:cs typeface="Times New Roman"/>
            </a:rPr>
            <a:t>Ensemble Model Integration:</a:t>
          </a:r>
          <a:r>
            <a:rPr lang="en-US" sz="1100" b="0" kern="1200">
              <a:solidFill>
                <a:srgbClr val="0E101A"/>
              </a:solidFill>
              <a:latin typeface="Times New Roman"/>
              <a:cs typeface="Times New Roman"/>
            </a:rPr>
            <a:t> Combine outputs from multiple models or architectures (e.g., GPT, LLaMA, Gemma, Mistral) to create a robust ensemble system that improves response accuracy and adapts to varied query complexities.</a:t>
          </a:r>
          <a:r>
            <a:rPr lang="en-US" sz="1100" kern="1200">
              <a:solidFill>
                <a:srgbClr val="0E101A"/>
              </a:solidFill>
              <a:latin typeface="Times New Roman"/>
              <a:cs typeface="Times New Roman"/>
            </a:rPr>
            <a:t> </a:t>
          </a:r>
          <a:endParaRPr lang="en-US" sz="1100" kern="1200">
            <a:latin typeface="Times New Roman"/>
            <a:cs typeface="Times New Roman"/>
          </a:endParaRPr>
        </a:p>
      </dsp:txBody>
      <dsp:txXfrm>
        <a:off x="6669979" y="1400097"/>
        <a:ext cx="2020075" cy="1696863"/>
      </dsp:txXfrm>
    </dsp:sp>
    <dsp:sp modelId="{3A3943AC-CDDF-457B-9259-B0187D1C2DD4}">
      <dsp:nvSpPr>
        <dsp:cNvPr id="0" name=""/>
        <dsp:cNvSpPr/>
      </dsp:nvSpPr>
      <dsp:spPr>
        <a:xfrm>
          <a:off x="7255801" y="608227"/>
          <a:ext cx="848431" cy="848431"/>
        </a:xfrm>
        <a:prstGeom prst="ellipse">
          <a:avLst/>
        </a:prstGeom>
        <a:solidFill>
          <a:schemeClr val="accent5">
            <a:hueOff val="11606576"/>
            <a:satOff val="5128"/>
            <a:lumOff val="-5621"/>
            <a:alphaOff val="0"/>
          </a:schemeClr>
        </a:solidFill>
        <a:ln w="12700" cap="flat" cmpd="sng" algn="ctr">
          <a:solidFill>
            <a:schemeClr val="accent5">
              <a:hueOff val="11606576"/>
              <a:satOff val="5128"/>
              <a:lumOff val="-562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47" tIns="12700" rIns="66147" bIns="1270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4</a:t>
          </a:r>
        </a:p>
      </dsp:txBody>
      <dsp:txXfrm>
        <a:off x="7380051" y="732477"/>
        <a:ext cx="599931" cy="599931"/>
      </dsp:txXfrm>
    </dsp:sp>
    <dsp:sp modelId="{9CCFC54D-D750-43F2-8CA7-EEB3DF8D0B6E}">
      <dsp:nvSpPr>
        <dsp:cNvPr id="0" name=""/>
        <dsp:cNvSpPr/>
      </dsp:nvSpPr>
      <dsp:spPr>
        <a:xfrm>
          <a:off x="6669979" y="3153450"/>
          <a:ext cx="2020075" cy="72"/>
        </a:xfrm>
        <a:prstGeom prst="rect">
          <a:avLst/>
        </a:prstGeom>
        <a:solidFill>
          <a:schemeClr val="accent5">
            <a:hueOff val="13541006"/>
            <a:satOff val="5983"/>
            <a:lumOff val="-6558"/>
            <a:alphaOff val="0"/>
          </a:schemeClr>
        </a:solidFill>
        <a:ln w="12700" cap="flat" cmpd="sng" algn="ctr">
          <a:solidFill>
            <a:schemeClr val="accent5">
              <a:hueOff val="13541006"/>
              <a:satOff val="5983"/>
              <a:lumOff val="-65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2159BD-46D8-4390-A947-D99D631207B3}">
      <dsp:nvSpPr>
        <dsp:cNvPr id="0" name=""/>
        <dsp:cNvSpPr/>
      </dsp:nvSpPr>
      <dsp:spPr>
        <a:xfrm>
          <a:off x="8892062" y="325417"/>
          <a:ext cx="2020075" cy="2828105"/>
        </a:xfrm>
        <a:prstGeom prst="rect">
          <a:avLst/>
        </a:prstGeom>
        <a:solidFill>
          <a:schemeClr val="accent5">
            <a:tint val="40000"/>
            <a:alpha val="90000"/>
            <a:hueOff val="17255696"/>
            <a:satOff val="-1258"/>
            <a:lumOff val="-1497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17255696"/>
              <a:satOff val="-1258"/>
              <a:lumOff val="-149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493" tIns="330200" rIns="15749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solidFill>
                <a:srgbClr val="0E101A"/>
              </a:solidFill>
              <a:latin typeface="Times New Roman"/>
              <a:cs typeface="Times New Roman"/>
            </a:rPr>
            <a:t>Dynamic Knowledge Updates:</a:t>
          </a:r>
          <a:r>
            <a:rPr lang="en-US" sz="1100" kern="1200">
              <a:solidFill>
                <a:srgbClr val="0E101A"/>
              </a:solidFill>
              <a:latin typeface="Times New Roman"/>
              <a:cs typeface="Times New Roman"/>
            </a:rPr>
            <a:t> Implement real-time data pipelines for continuous updates in rapidly evolving fields like finance and healthcare.</a:t>
          </a:r>
          <a:endParaRPr lang="en-US" sz="1100" kern="1200">
            <a:latin typeface="Times New Roman"/>
            <a:cs typeface="Times New Roman"/>
          </a:endParaRPr>
        </a:p>
      </dsp:txBody>
      <dsp:txXfrm>
        <a:off x="8892062" y="1400097"/>
        <a:ext cx="2020075" cy="1696863"/>
      </dsp:txXfrm>
    </dsp:sp>
    <dsp:sp modelId="{5D77E325-142C-4DF6-B7E0-12B7C508A26E}">
      <dsp:nvSpPr>
        <dsp:cNvPr id="0" name=""/>
        <dsp:cNvSpPr/>
      </dsp:nvSpPr>
      <dsp:spPr>
        <a:xfrm>
          <a:off x="9477884" y="608227"/>
          <a:ext cx="848431" cy="848431"/>
        </a:xfrm>
        <a:prstGeom prst="ellipse">
          <a:avLst/>
        </a:prstGeom>
        <a:solidFill>
          <a:schemeClr val="accent5">
            <a:hueOff val="15475435"/>
            <a:satOff val="6837"/>
            <a:lumOff val="-7495"/>
            <a:alphaOff val="0"/>
          </a:schemeClr>
        </a:solidFill>
        <a:ln w="12700" cap="flat" cmpd="sng" algn="ctr">
          <a:solidFill>
            <a:schemeClr val="accent5">
              <a:hueOff val="15475435"/>
              <a:satOff val="6837"/>
              <a:lumOff val="-74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47" tIns="12700" rIns="66147" bIns="1270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5</a:t>
          </a:r>
        </a:p>
      </dsp:txBody>
      <dsp:txXfrm>
        <a:off x="9602134" y="732477"/>
        <a:ext cx="599931" cy="599931"/>
      </dsp:txXfrm>
    </dsp:sp>
    <dsp:sp modelId="{10CDF671-AC0B-4A48-B366-5945C5E2B95D}">
      <dsp:nvSpPr>
        <dsp:cNvPr id="0" name=""/>
        <dsp:cNvSpPr/>
      </dsp:nvSpPr>
      <dsp:spPr>
        <a:xfrm>
          <a:off x="8892062" y="3153450"/>
          <a:ext cx="2020075" cy="72"/>
        </a:xfrm>
        <a:prstGeom prst="rect">
          <a:avLst/>
        </a:prstGeom>
        <a:solidFill>
          <a:schemeClr val="accent5">
            <a:hueOff val="17409864"/>
            <a:satOff val="7692"/>
            <a:lumOff val="-8432"/>
            <a:alphaOff val="0"/>
          </a:schemeClr>
        </a:solidFill>
        <a:ln w="12700" cap="flat" cmpd="sng" algn="ctr">
          <a:solidFill>
            <a:schemeClr val="accent5">
              <a:hueOff val="17409864"/>
              <a:satOff val="7692"/>
              <a:lumOff val="-843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4T01:20:30.4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4T01:08:48.6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1T18:41:44.2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1T18:41:57.9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B101B2-C81C-4E8A-8F01-D557C0B6D885}" type="datetimeFigureOut">
              <a:t>12/5/2024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483806-6F21-4272-97BE-A2F956885A1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434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89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399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265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686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527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202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068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662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30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317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38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106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8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hspoe9g67qwzfbmq5rgaaz.streamlit.app/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draw.io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tangle 141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44" name="Rectangle 143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97762" y="445421"/>
            <a:ext cx="6251110" cy="17830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400" b="1" err="1">
                <a:latin typeface="Times New Roman"/>
                <a:cs typeface="Times New Roman"/>
              </a:rPr>
              <a:t>SageSoulRAG</a:t>
            </a:r>
            <a:r>
              <a:rPr lang="en-US" sz="4400" b="1">
                <a:latin typeface="Times New Roman"/>
                <a:cs typeface="Times New Roman"/>
              </a:rPr>
              <a:t>:</a:t>
            </a:r>
            <a:r>
              <a:rPr lang="en-US" sz="5600" b="1">
                <a:latin typeface="Times New Roman"/>
                <a:cs typeface="Times New Roman"/>
              </a:rPr>
              <a:t> </a:t>
            </a:r>
            <a:r>
              <a:rPr lang="en-US" sz="4400" b="1">
                <a:latin typeface="Times New Roman"/>
                <a:cs typeface="Times New Roman"/>
              </a:rPr>
              <a:t>RAG-based Chatbot with Personality</a:t>
            </a:r>
            <a:endParaRPr lang="en-US" sz="4400">
              <a:latin typeface="Times New Roman"/>
              <a:cs typeface="Times New Roman"/>
            </a:endParaRPr>
          </a:p>
        </p:txBody>
      </p:sp>
      <p:sp>
        <p:nvSpPr>
          <p:cNvPr id="146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b="1">
                <a:latin typeface="Times New Roman"/>
                <a:cs typeface="Times New Roman"/>
              </a:rPr>
              <a:t>Team 4</a:t>
            </a:r>
            <a:endParaRPr lang="en-US" b="1"/>
          </a:p>
          <a:p>
            <a:pPr>
              <a:spcBef>
                <a:spcPts val="0"/>
              </a:spcBef>
              <a:spcAft>
                <a:spcPts val="600"/>
              </a:spcAft>
            </a:pPr>
            <a:br>
              <a:rPr lang="en-US" b="1"/>
            </a:br>
            <a:r>
              <a:rPr lang="en-US" sz="2000">
                <a:latin typeface="Times New Roman"/>
                <a:cs typeface="Times New Roman"/>
              </a:rPr>
              <a:t>Aradhya Alva Rathnakar</a:t>
            </a:r>
            <a:endParaRPr lang="en-US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>
                <a:latin typeface="Times New Roman"/>
                <a:cs typeface="Times New Roman"/>
              </a:rPr>
              <a:t>Bhavan Kumar </a:t>
            </a:r>
            <a:r>
              <a:rPr lang="en-US" sz="2000" err="1">
                <a:latin typeface="Times New Roman"/>
                <a:cs typeface="Times New Roman"/>
              </a:rPr>
              <a:t>Basavaraju</a:t>
            </a:r>
            <a:endParaRPr lang="en-US" sz="2000">
              <a:latin typeface="Times New Roman"/>
              <a:cs typeface="Times New Roman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>
                <a:latin typeface="Times New Roman"/>
                <a:cs typeface="Times New Roman"/>
              </a:rPr>
              <a:t>Mahamaya Panda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err="1">
                <a:latin typeface="Times New Roman"/>
                <a:cs typeface="Times New Roman"/>
              </a:rPr>
              <a:t>ReddySaketh</a:t>
            </a:r>
            <a:r>
              <a:rPr lang="en-US" sz="2000">
                <a:latin typeface="Times New Roman"/>
                <a:cs typeface="Times New Roman"/>
              </a:rPr>
              <a:t> Reddy </a:t>
            </a:r>
            <a:r>
              <a:rPr lang="en-US" sz="2000" err="1">
                <a:latin typeface="Times New Roman"/>
                <a:cs typeface="Times New Roman"/>
              </a:rPr>
              <a:t>Chappidi</a:t>
            </a:r>
            <a:endParaRPr lang="en-US" sz="2000">
              <a:latin typeface="Times New Roman"/>
              <a:cs typeface="Times New Roman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>
                <a:latin typeface="Times New Roman"/>
                <a:cs typeface="Times New Roman"/>
              </a:rPr>
              <a:t>Shashi Kumar Kadari Mallikarjuna</a:t>
            </a:r>
          </a:p>
        </p:txBody>
      </p:sp>
      <p:pic>
        <p:nvPicPr>
          <p:cNvPr id="4" name="Picture 3" descr="Person walking up a stairs">
            <a:extLst>
              <a:ext uri="{FF2B5EF4-FFF2-40B4-BE49-F238E27FC236}">
                <a16:creationId xmlns:a16="http://schemas.microsoft.com/office/drawing/2014/main" id="{C8835956-7661-D471-3815-F665C7D576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42" r="17626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7940BB-FBC4-492E-BD92-3B7B914D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631377-84EA-F90B-7BA9-CABB4D5C0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3988" y="320041"/>
            <a:ext cx="6707084" cy="38926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900" b="1">
                <a:latin typeface="Times New Roman"/>
                <a:cs typeface="Times New Roman"/>
              </a:rPr>
              <a:t>Data Preparation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987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604844D0-6990-5957-711E-ECB016643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0" y="1371600"/>
            <a:ext cx="4087368" cy="40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645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86170-3FD1-C9AA-3EC2-7353CF289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6700" b="1">
                <a:latin typeface="Times New Roman"/>
                <a:cs typeface="Times New Roman"/>
              </a:rPr>
              <a:t>Data Collection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5FA1EC"/>
          </a:solidFill>
          <a:ln w="38100" cap="rnd">
            <a:solidFill>
              <a:srgbClr val="5FA1E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B662C-1DBB-B2FF-8D8A-8F8BE5840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300">
                <a:latin typeface="Times New Roman"/>
                <a:cs typeface="Times New Roman"/>
              </a:rPr>
              <a:t>The Persona data for the project is gathered from </a:t>
            </a:r>
            <a:endParaRPr lang="en-US" sz="1300"/>
          </a:p>
          <a:p>
            <a:pPr marL="0" indent="0">
              <a:lnSpc>
                <a:spcPct val="100000"/>
              </a:lnSpc>
              <a:buNone/>
            </a:pPr>
            <a:r>
              <a:rPr lang="en-US" sz="1300" b="1">
                <a:latin typeface="Times New Roman"/>
                <a:cs typeface="Times New Roman"/>
              </a:rPr>
              <a:t>Persona Data -1 (Mr. Robert Kiyosaki):</a:t>
            </a:r>
            <a:endParaRPr lang="en-US" sz="1300" b="1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300">
                <a:latin typeface="Times New Roman"/>
                <a:cs typeface="Times New Roman"/>
              </a:rPr>
              <a:t>Free online edition books written by Robert Kiyosaki like Rich Dad Poor Dad, and Cash Quadrant</a:t>
            </a:r>
            <a:endParaRPr lang="en-US" sz="130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300">
                <a:latin typeface="Times New Roman"/>
                <a:cs typeface="Times New Roman"/>
              </a:rPr>
              <a:t>Podcasts and video interview transcripts featuring Robert Kiyosaki using tools like app.podscribe.com</a:t>
            </a:r>
            <a:endParaRPr lang="en-US" sz="1300"/>
          </a:p>
          <a:p>
            <a:pPr marL="0" indent="0">
              <a:lnSpc>
                <a:spcPct val="100000"/>
              </a:lnSpc>
              <a:buNone/>
            </a:pPr>
            <a:r>
              <a:rPr lang="en-US" sz="1300" b="1">
                <a:latin typeface="Times New Roman"/>
                <a:cs typeface="Times New Roman"/>
              </a:rPr>
              <a:t>Persona Data -2 (Dr. Sanjay Gupta):</a:t>
            </a:r>
            <a:endParaRPr lang="en-US" sz="1300" b="1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300">
                <a:latin typeface="Times New Roman"/>
                <a:cs typeface="Times New Roman"/>
              </a:rPr>
              <a:t>Free online edition books written by Sanjay Gupta like Keep Sharp: Build a Better Brain at Any Age, and Chasing Life: New Discoveries in the Search for Immortality.</a:t>
            </a:r>
            <a:endParaRPr lang="en-US" sz="130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300">
                <a:latin typeface="Times New Roman"/>
                <a:cs typeface="Times New Roman"/>
              </a:rPr>
              <a:t>Podcasts and video interview transcripts featuring Dr. Sanjay Gupta using tools like app.podscribe.com</a:t>
            </a:r>
            <a:endParaRPr lang="en-US" sz="1300"/>
          </a:p>
          <a:p>
            <a:pPr marL="0" indent="0">
              <a:lnSpc>
                <a:spcPct val="100000"/>
              </a:lnSpc>
              <a:buNone/>
            </a:pPr>
            <a:endParaRPr lang="en-US"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US" sz="1300">
              <a:latin typeface="Times New Roman"/>
              <a:cs typeface="Times New Roman"/>
            </a:endParaRPr>
          </a:p>
        </p:txBody>
      </p:sp>
      <p:pic>
        <p:nvPicPr>
          <p:cNvPr id="5" name="Picture 4" descr="Camera lens">
            <a:extLst>
              <a:ext uri="{FF2B5EF4-FFF2-40B4-BE49-F238E27FC236}">
                <a16:creationId xmlns:a16="http://schemas.microsoft.com/office/drawing/2014/main" id="{705DB319-688E-2E1F-0CAD-9771A76BC0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75" r="39193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32412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83B1BEA-1159-4AE5-AD9B-9440E5189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86170-3FD1-C9AA-3EC2-7353CF289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83857"/>
            <a:ext cx="3419856" cy="16002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>
                <a:latin typeface="Times New Roman"/>
                <a:cs typeface="Times New Roman"/>
              </a:rPr>
              <a:t>Data Collection: Persona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783857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rgbClr val="FE4573"/>
          </a:solidFill>
          <a:ln w="34925">
            <a:solidFill>
              <a:srgbClr val="FE4573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B662C-1DBB-B2FF-8D8A-8F8BE5840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776812"/>
            <a:ext cx="6894576" cy="1607245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600" b="1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600" b="1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>
                <a:latin typeface="Times New Roman"/>
                <a:cs typeface="Times New Roman"/>
              </a:rPr>
              <a:t>Free Online Edition books:</a:t>
            </a:r>
            <a:endParaRPr lang="en-US" sz="1600" b="1"/>
          </a:p>
          <a:p>
            <a:pPr marL="0" indent="0">
              <a:lnSpc>
                <a:spcPct val="100000"/>
              </a:lnSpc>
              <a:buNone/>
            </a:pPr>
            <a:r>
              <a:rPr lang="en-US" sz="1600">
                <a:latin typeface="Times New Roman"/>
                <a:cs typeface="Times New Roman"/>
              </a:rPr>
              <a:t>Downloaded from multiple sources like Internet </a:t>
            </a:r>
            <a:r>
              <a:rPr lang="en-US" sz="1600" err="1">
                <a:latin typeface="Times New Roman"/>
                <a:cs typeface="Times New Roman"/>
              </a:rPr>
              <a:t>Archieve</a:t>
            </a:r>
            <a:endParaRPr lang="en-US" sz="160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>
                <a:latin typeface="Times New Roman"/>
                <a:cs typeface="Times New Roman"/>
              </a:rPr>
              <a:t>Podcast transcripts:</a:t>
            </a:r>
            <a:endParaRPr lang="en-US" sz="1600" b="1"/>
          </a:p>
          <a:p>
            <a:pPr marL="0" indent="0">
              <a:lnSpc>
                <a:spcPct val="100000"/>
              </a:lnSpc>
              <a:buNone/>
            </a:pPr>
            <a:r>
              <a:rPr lang="en-US" sz="1600">
                <a:latin typeface="Times New Roman"/>
                <a:cs typeface="Times New Roman"/>
              </a:rPr>
              <a:t>app.podscribe.com</a:t>
            </a:r>
            <a:endParaRPr lang="en-US" sz="1600"/>
          </a:p>
          <a:p>
            <a:pPr>
              <a:lnSpc>
                <a:spcPct val="100000"/>
              </a:lnSpc>
              <a:buFont typeface="Arial"/>
              <a:buChar char="•"/>
            </a:pPr>
            <a:endParaRPr lang="en-US" sz="1600" b="1">
              <a:latin typeface="The Hand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US" sz="1600">
              <a:latin typeface="Times New Roman"/>
              <a:cs typeface="Times New Roman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AC22964-ADDF-36EA-1438-52ED9C39C5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38" r="16153"/>
          <a:stretch/>
        </p:blipFill>
        <p:spPr>
          <a:xfrm>
            <a:off x="6" y="2668697"/>
            <a:ext cx="6005375" cy="4189309"/>
          </a:xfrm>
          <a:custGeom>
            <a:avLst/>
            <a:gdLst/>
            <a:ahLst/>
            <a:cxnLst/>
            <a:rect l="l" t="t" r="r" b="b"/>
            <a:pathLst>
              <a:path w="6005375" h="4189309">
                <a:moveTo>
                  <a:pt x="5422311" y="873"/>
                </a:moveTo>
                <a:cubicBezTo>
                  <a:pt x="5467738" y="-1249"/>
                  <a:pt x="5513346" y="499"/>
                  <a:pt x="5558643" y="6137"/>
                </a:cubicBezTo>
                <a:cubicBezTo>
                  <a:pt x="5633356" y="13367"/>
                  <a:pt x="5708323" y="18441"/>
                  <a:pt x="5783036" y="26052"/>
                </a:cubicBezTo>
                <a:cubicBezTo>
                  <a:pt x="5816269" y="29477"/>
                  <a:pt x="5849884" y="16792"/>
                  <a:pt x="5882612" y="28462"/>
                </a:cubicBezTo>
                <a:cubicBezTo>
                  <a:pt x="5909726" y="38166"/>
                  <a:pt x="5937089" y="43856"/>
                  <a:pt x="5964555" y="46416"/>
                </a:cubicBezTo>
                <a:lnTo>
                  <a:pt x="5997178" y="46088"/>
                </a:lnTo>
                <a:lnTo>
                  <a:pt x="5995170" y="275470"/>
                </a:lnTo>
                <a:cubicBezTo>
                  <a:pt x="5993432" y="411056"/>
                  <a:pt x="5993035" y="546624"/>
                  <a:pt x="5999656" y="682159"/>
                </a:cubicBezTo>
                <a:cubicBezTo>
                  <a:pt x="6009854" y="891918"/>
                  <a:pt x="6003364" y="1101545"/>
                  <a:pt x="5999656" y="1311172"/>
                </a:cubicBezTo>
                <a:cubicBezTo>
                  <a:pt x="5992506" y="1713210"/>
                  <a:pt x="6003364" y="2114718"/>
                  <a:pt x="5998730" y="2516227"/>
                </a:cubicBezTo>
                <a:cubicBezTo>
                  <a:pt x="5996744" y="2694204"/>
                  <a:pt x="5998994" y="2871916"/>
                  <a:pt x="6003364" y="3049893"/>
                </a:cubicBezTo>
                <a:cubicBezTo>
                  <a:pt x="6009720" y="3304015"/>
                  <a:pt x="5999922" y="3558268"/>
                  <a:pt x="5989196" y="3812257"/>
                </a:cubicBezTo>
                <a:cubicBezTo>
                  <a:pt x="5985594" y="3882097"/>
                  <a:pt x="5984646" y="3952020"/>
                  <a:pt x="5986348" y="4021878"/>
                </a:cubicBezTo>
                <a:lnTo>
                  <a:pt x="5996786" y="4189309"/>
                </a:lnTo>
                <a:lnTo>
                  <a:pt x="0" y="4189309"/>
                </a:lnTo>
                <a:lnTo>
                  <a:pt x="0" y="27247"/>
                </a:lnTo>
                <a:lnTo>
                  <a:pt x="495" y="27408"/>
                </a:lnTo>
                <a:cubicBezTo>
                  <a:pt x="5176" y="27551"/>
                  <a:pt x="10686" y="26465"/>
                  <a:pt x="17314" y="23896"/>
                </a:cubicBezTo>
                <a:cubicBezTo>
                  <a:pt x="33823" y="19050"/>
                  <a:pt x="50862" y="16234"/>
                  <a:pt x="68053" y="15524"/>
                </a:cubicBezTo>
                <a:cubicBezTo>
                  <a:pt x="200481" y="-1093"/>
                  <a:pt x="333037" y="3346"/>
                  <a:pt x="466100" y="8801"/>
                </a:cubicBezTo>
                <a:cubicBezTo>
                  <a:pt x="697850" y="18187"/>
                  <a:pt x="929854" y="29096"/>
                  <a:pt x="1161985" y="25798"/>
                </a:cubicBezTo>
                <a:cubicBezTo>
                  <a:pt x="1397540" y="22373"/>
                  <a:pt x="1632588" y="29604"/>
                  <a:pt x="1867890" y="39117"/>
                </a:cubicBezTo>
                <a:cubicBezTo>
                  <a:pt x="1971017" y="43050"/>
                  <a:pt x="2074779" y="46982"/>
                  <a:pt x="2176256" y="17680"/>
                </a:cubicBezTo>
                <a:cubicBezTo>
                  <a:pt x="2199190" y="12314"/>
                  <a:pt x="2223101" y="12834"/>
                  <a:pt x="2245769" y="19202"/>
                </a:cubicBezTo>
                <a:cubicBezTo>
                  <a:pt x="2359678" y="45713"/>
                  <a:pt x="2474221" y="53578"/>
                  <a:pt x="2589398" y="27447"/>
                </a:cubicBezTo>
                <a:cubicBezTo>
                  <a:pt x="2721802" y="-1220"/>
                  <a:pt x="2858087" y="-7347"/>
                  <a:pt x="2992519" y="9308"/>
                </a:cubicBezTo>
                <a:cubicBezTo>
                  <a:pt x="3115435" y="23008"/>
                  <a:pt x="3238984" y="37849"/>
                  <a:pt x="3362153" y="26813"/>
                </a:cubicBezTo>
                <a:cubicBezTo>
                  <a:pt x="3556737" y="9308"/>
                  <a:pt x="3751067" y="24530"/>
                  <a:pt x="3945651" y="29223"/>
                </a:cubicBezTo>
                <a:cubicBezTo>
                  <a:pt x="4010343" y="30745"/>
                  <a:pt x="4075416" y="44064"/>
                  <a:pt x="4139727" y="32141"/>
                </a:cubicBezTo>
                <a:cubicBezTo>
                  <a:pt x="4241079" y="13367"/>
                  <a:pt x="4341288" y="20597"/>
                  <a:pt x="4442766" y="31126"/>
                </a:cubicBezTo>
                <a:cubicBezTo>
                  <a:pt x="4637096" y="51422"/>
                  <a:pt x="4831299" y="61189"/>
                  <a:pt x="5024742" y="23134"/>
                </a:cubicBezTo>
                <a:cubicBezTo>
                  <a:pt x="5084742" y="11211"/>
                  <a:pt x="5144359" y="4361"/>
                  <a:pt x="5205373" y="20344"/>
                </a:cubicBezTo>
                <a:cubicBezTo>
                  <a:pt x="5232315" y="26496"/>
                  <a:pt x="5260361" y="25976"/>
                  <a:pt x="5287062" y="18822"/>
                </a:cubicBezTo>
                <a:cubicBezTo>
                  <a:pt x="5331637" y="8985"/>
                  <a:pt x="5376883" y="2995"/>
                  <a:pt x="5422311" y="873"/>
                </a:cubicBezTo>
                <a:close/>
              </a:path>
            </a:pathLst>
          </a:cu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8E2DF8C-0A9C-B14C-FA04-C21EA0494A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98" r="4247"/>
          <a:stretch/>
        </p:blipFill>
        <p:spPr>
          <a:xfrm>
            <a:off x="6185045" y="2657879"/>
            <a:ext cx="6006950" cy="4200116"/>
          </a:xfrm>
          <a:custGeom>
            <a:avLst/>
            <a:gdLst/>
            <a:ahLst/>
            <a:cxnLst/>
            <a:rect l="l" t="t" r="r" b="b"/>
            <a:pathLst>
              <a:path w="6006950" h="4200116">
                <a:moveTo>
                  <a:pt x="1035902" y="878"/>
                </a:moveTo>
                <a:cubicBezTo>
                  <a:pt x="1135908" y="5076"/>
                  <a:pt x="1234824" y="23223"/>
                  <a:pt x="1334526" y="31024"/>
                </a:cubicBezTo>
                <a:cubicBezTo>
                  <a:pt x="1429408" y="38508"/>
                  <a:pt x="1524290" y="49417"/>
                  <a:pt x="1619679" y="34449"/>
                </a:cubicBezTo>
                <a:cubicBezTo>
                  <a:pt x="1713242" y="21726"/>
                  <a:pt x="1807870" y="18745"/>
                  <a:pt x="1902041" y="25570"/>
                </a:cubicBezTo>
                <a:cubicBezTo>
                  <a:pt x="2006183" y="30770"/>
                  <a:pt x="2110071" y="48021"/>
                  <a:pt x="2214847" y="33561"/>
                </a:cubicBezTo>
                <a:cubicBezTo>
                  <a:pt x="2228052" y="32216"/>
                  <a:pt x="2241384" y="33954"/>
                  <a:pt x="2253790" y="38635"/>
                </a:cubicBezTo>
                <a:cubicBezTo>
                  <a:pt x="2294520" y="52169"/>
                  <a:pt x="2338397" y="53007"/>
                  <a:pt x="2379622" y="41045"/>
                </a:cubicBezTo>
                <a:cubicBezTo>
                  <a:pt x="2431756" y="27168"/>
                  <a:pt x="2486503" y="26254"/>
                  <a:pt x="2539069" y="38381"/>
                </a:cubicBezTo>
                <a:cubicBezTo>
                  <a:pt x="2617207" y="55379"/>
                  <a:pt x="2695598" y="72123"/>
                  <a:pt x="2776908" y="58169"/>
                </a:cubicBezTo>
                <a:cubicBezTo>
                  <a:pt x="2824222" y="50178"/>
                  <a:pt x="2868111" y="30770"/>
                  <a:pt x="2914791" y="21637"/>
                </a:cubicBezTo>
                <a:cubicBezTo>
                  <a:pt x="3049249" y="-4620"/>
                  <a:pt x="3184976" y="3244"/>
                  <a:pt x="3320703" y="12124"/>
                </a:cubicBezTo>
                <a:cubicBezTo>
                  <a:pt x="3453259" y="20876"/>
                  <a:pt x="3585179" y="38888"/>
                  <a:pt x="3718496" y="36225"/>
                </a:cubicBezTo>
                <a:cubicBezTo>
                  <a:pt x="3746884" y="36440"/>
                  <a:pt x="3775210" y="38812"/>
                  <a:pt x="3803230" y="43328"/>
                </a:cubicBezTo>
                <a:cubicBezTo>
                  <a:pt x="3907245" y="57028"/>
                  <a:pt x="4011767" y="69966"/>
                  <a:pt x="4114640" y="42313"/>
                </a:cubicBezTo>
                <a:cubicBezTo>
                  <a:pt x="4206871" y="17312"/>
                  <a:pt x="4303111" y="10677"/>
                  <a:pt x="4397891" y="22779"/>
                </a:cubicBezTo>
                <a:cubicBezTo>
                  <a:pt x="4522696" y="39130"/>
                  <a:pt x="4648846" y="42707"/>
                  <a:pt x="4774374" y="33434"/>
                </a:cubicBezTo>
                <a:cubicBezTo>
                  <a:pt x="4813773" y="29515"/>
                  <a:pt x="4853387" y="28107"/>
                  <a:pt x="4892977" y="29248"/>
                </a:cubicBezTo>
                <a:cubicBezTo>
                  <a:pt x="5181681" y="42440"/>
                  <a:pt x="5471273" y="25062"/>
                  <a:pt x="5759471" y="55759"/>
                </a:cubicBezTo>
                <a:cubicBezTo>
                  <a:pt x="5805028" y="61131"/>
                  <a:pt x="5850896" y="61524"/>
                  <a:pt x="5896277" y="57017"/>
                </a:cubicBezTo>
                <a:lnTo>
                  <a:pt x="6006950" y="33749"/>
                </a:lnTo>
                <a:lnTo>
                  <a:pt x="6006950" y="4200116"/>
                </a:lnTo>
                <a:lnTo>
                  <a:pt x="13501" y="4200116"/>
                </a:lnTo>
                <a:lnTo>
                  <a:pt x="28554" y="3862213"/>
                </a:lnTo>
                <a:cubicBezTo>
                  <a:pt x="30457" y="3736758"/>
                  <a:pt x="27411" y="3611386"/>
                  <a:pt x="15626" y="3486312"/>
                </a:cubicBezTo>
                <a:cubicBezTo>
                  <a:pt x="-847" y="3333707"/>
                  <a:pt x="-4304" y="3179990"/>
                  <a:pt x="5296" y="3026802"/>
                </a:cubicBezTo>
                <a:cubicBezTo>
                  <a:pt x="11786" y="2939137"/>
                  <a:pt x="18539" y="2851472"/>
                  <a:pt x="22776" y="2763676"/>
                </a:cubicBezTo>
                <a:cubicBezTo>
                  <a:pt x="28180" y="2638786"/>
                  <a:pt x="25173" y="2513673"/>
                  <a:pt x="13771" y="2389181"/>
                </a:cubicBezTo>
                <a:cubicBezTo>
                  <a:pt x="4237" y="2294247"/>
                  <a:pt x="3177" y="2198663"/>
                  <a:pt x="10593" y="2103543"/>
                </a:cubicBezTo>
                <a:cubicBezTo>
                  <a:pt x="25690" y="1941590"/>
                  <a:pt x="9931" y="1779636"/>
                  <a:pt x="5032" y="1617814"/>
                </a:cubicBezTo>
                <a:cubicBezTo>
                  <a:pt x="-3577" y="1320125"/>
                  <a:pt x="20393" y="1022570"/>
                  <a:pt x="9666" y="724882"/>
                </a:cubicBezTo>
                <a:cubicBezTo>
                  <a:pt x="3841" y="577627"/>
                  <a:pt x="16420" y="430504"/>
                  <a:pt x="9666" y="283249"/>
                </a:cubicBezTo>
                <a:cubicBezTo>
                  <a:pt x="6885" y="230875"/>
                  <a:pt x="4568" y="178502"/>
                  <a:pt x="3409" y="126111"/>
                </a:cubicBezTo>
                <a:lnTo>
                  <a:pt x="3819" y="33427"/>
                </a:lnTo>
                <a:lnTo>
                  <a:pt x="31797" y="28723"/>
                </a:lnTo>
                <a:cubicBezTo>
                  <a:pt x="147177" y="14068"/>
                  <a:pt x="264046" y="13354"/>
                  <a:pt x="379873" y="26711"/>
                </a:cubicBezTo>
                <a:cubicBezTo>
                  <a:pt x="443931" y="35083"/>
                  <a:pt x="508243" y="47768"/>
                  <a:pt x="573442" y="35083"/>
                </a:cubicBezTo>
                <a:cubicBezTo>
                  <a:pt x="579581" y="33992"/>
                  <a:pt x="585759" y="36757"/>
                  <a:pt x="589044" y="42060"/>
                </a:cubicBezTo>
                <a:cubicBezTo>
                  <a:pt x="621264" y="81382"/>
                  <a:pt x="663123" y="80114"/>
                  <a:pt x="705871" y="67429"/>
                </a:cubicBezTo>
                <a:cubicBezTo>
                  <a:pt x="733929" y="58740"/>
                  <a:pt x="761430" y="48326"/>
                  <a:pt x="788194" y="36225"/>
                </a:cubicBezTo>
                <a:cubicBezTo>
                  <a:pt x="835052" y="16792"/>
                  <a:pt x="884827" y="5299"/>
                  <a:pt x="935464" y="2230"/>
                </a:cubicBezTo>
                <a:cubicBezTo>
                  <a:pt x="969111" y="-370"/>
                  <a:pt x="1002567" y="-521"/>
                  <a:pt x="1035902" y="87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94805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597FFD-C895-0214-C6DE-A01B5574E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6700" b="1">
                <a:latin typeface="Times New Roman"/>
                <a:cs typeface="Times New Roman"/>
              </a:rPr>
              <a:t>Data Collection</a:t>
            </a:r>
            <a:endParaRPr lang="en-US" sz="6700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C25370"/>
          </a:solidFill>
          <a:ln w="38100" cap="rnd">
            <a:solidFill>
              <a:srgbClr val="C2537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DF868-09F2-4726-97C6-A25C645A7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>
                <a:latin typeface="Times New Roman"/>
                <a:cs typeface="Times New Roman"/>
              </a:rPr>
              <a:t>Domain -1 (Finance):</a:t>
            </a:r>
            <a:endParaRPr lang="en-US" sz="2000" b="1"/>
          </a:p>
          <a:p>
            <a:pPr>
              <a:lnSpc>
                <a:spcPct val="100000"/>
              </a:lnSpc>
            </a:pPr>
            <a:r>
              <a:rPr lang="en-US" sz="2000">
                <a:latin typeface="Times New Roman"/>
                <a:cs typeface="Times New Roman"/>
              </a:rPr>
              <a:t>Books by the US Treasury Department</a:t>
            </a:r>
            <a:endParaRPr lang="en-US" sz="2000"/>
          </a:p>
          <a:p>
            <a:pPr>
              <a:lnSpc>
                <a:spcPct val="100000"/>
              </a:lnSpc>
            </a:pPr>
            <a:r>
              <a:rPr lang="en-US" sz="2000">
                <a:latin typeface="Times New Roman"/>
                <a:cs typeface="Times New Roman"/>
              </a:rPr>
              <a:t>Publications by the Securities and Exchange Commission (SEC)</a:t>
            </a:r>
            <a:endParaRPr lang="en-US" sz="2000"/>
          </a:p>
          <a:p>
            <a:pPr>
              <a:lnSpc>
                <a:spcPct val="100000"/>
              </a:lnSpc>
            </a:pPr>
            <a:r>
              <a:rPr lang="en-US" sz="2000" err="1">
                <a:latin typeface="Times New Roman"/>
                <a:cs typeface="Times New Roman"/>
              </a:rPr>
              <a:t>RapidAPI</a:t>
            </a:r>
            <a:r>
              <a:rPr lang="en-US" sz="2000">
                <a:latin typeface="Times New Roman"/>
                <a:cs typeface="Times New Roman"/>
              </a:rPr>
              <a:t> – Real-Time Finance Data</a:t>
            </a:r>
            <a:endParaRPr lang="en-US" sz="2000"/>
          </a:p>
          <a:p>
            <a:pPr marL="0" indent="0">
              <a:lnSpc>
                <a:spcPct val="100000"/>
              </a:lnSpc>
              <a:buNone/>
            </a:pPr>
            <a:r>
              <a:rPr lang="en-US" sz="2000" b="1">
                <a:latin typeface="Times New Roman"/>
                <a:cs typeface="Times New Roman"/>
              </a:rPr>
              <a:t>Domain -2 (Healthcare):</a:t>
            </a:r>
            <a:endParaRPr lang="en-US" sz="2000" b="1"/>
          </a:p>
          <a:p>
            <a:pPr>
              <a:lnSpc>
                <a:spcPct val="100000"/>
              </a:lnSpc>
            </a:pPr>
            <a:r>
              <a:rPr lang="en-US" sz="2000">
                <a:latin typeface="Times New Roman"/>
                <a:cs typeface="Times New Roman"/>
              </a:rPr>
              <a:t>McGraw Hill's book on Medicine</a:t>
            </a:r>
          </a:p>
          <a:p>
            <a:pPr>
              <a:lnSpc>
                <a:spcPct val="100000"/>
              </a:lnSpc>
            </a:pPr>
            <a:r>
              <a:rPr lang="en-US" sz="2000" err="1">
                <a:latin typeface="Times New Roman"/>
                <a:cs typeface="Times New Roman"/>
              </a:rPr>
              <a:t>RapidAPI</a:t>
            </a:r>
            <a:r>
              <a:rPr lang="en-US" sz="2000">
                <a:latin typeface="Times New Roman"/>
                <a:cs typeface="Times New Roman"/>
              </a:rPr>
              <a:t> - </a:t>
            </a:r>
            <a:r>
              <a:rPr lang="en-US" sz="2000" err="1">
                <a:latin typeface="Times New Roman"/>
                <a:cs typeface="Times New Roman"/>
              </a:rPr>
              <a:t>EndlessMedicalAPI</a:t>
            </a:r>
          </a:p>
          <a:p>
            <a:pPr>
              <a:lnSpc>
                <a:spcPct val="100000"/>
              </a:lnSpc>
            </a:pPr>
            <a:endParaRPr lang="en-US" sz="2000"/>
          </a:p>
        </p:txBody>
      </p:sp>
      <p:pic>
        <p:nvPicPr>
          <p:cNvPr id="5" name="Picture 4" descr="Stack of multi-coloured books">
            <a:extLst>
              <a:ext uri="{FF2B5EF4-FFF2-40B4-BE49-F238E27FC236}">
                <a16:creationId xmlns:a16="http://schemas.microsoft.com/office/drawing/2014/main" id="{9D3917DD-63D5-7BE1-2F70-29D94A3F6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73" r="39372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16171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83B1BEA-1159-4AE5-AD9B-9440E5189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86170-3FD1-C9AA-3EC2-7353CF289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83857"/>
            <a:ext cx="3419856" cy="16002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>
                <a:latin typeface="Times New Roman"/>
                <a:cs typeface="Times New Roman"/>
              </a:rPr>
              <a:t>Data Collection: Domain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783857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rgbClr val="127AF2"/>
          </a:solidFill>
          <a:ln w="34925">
            <a:solidFill>
              <a:srgbClr val="127AF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B662C-1DBB-B2FF-8D8A-8F8BE5840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783857"/>
            <a:ext cx="6894576" cy="1600200"/>
          </a:xfrm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700" b="1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700" b="1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700" b="1">
                <a:latin typeface="Times New Roman"/>
                <a:cs typeface="Times New Roman"/>
              </a:rPr>
              <a:t>Domain Articles:</a:t>
            </a:r>
            <a:endParaRPr lang="en-US" sz="1700" b="1"/>
          </a:p>
          <a:p>
            <a:pPr marL="0" indent="0">
              <a:lnSpc>
                <a:spcPct val="100000"/>
              </a:lnSpc>
              <a:buNone/>
            </a:pPr>
            <a:r>
              <a:rPr lang="en-US" sz="1700">
                <a:latin typeface="Times New Roman"/>
                <a:cs typeface="Times New Roman"/>
              </a:rPr>
              <a:t>Downloaded from multiple online sources like Bloomberg, sec websites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700" b="1" err="1">
                <a:latin typeface="Times New Roman"/>
                <a:cs typeface="Times New Roman"/>
              </a:rPr>
              <a:t>RapidAPI</a:t>
            </a:r>
            <a:r>
              <a:rPr lang="en-US" sz="1700" b="1">
                <a:latin typeface="Times New Roman"/>
                <a:cs typeface="Times New Roman"/>
              </a:rPr>
              <a:t>:</a:t>
            </a:r>
            <a:endParaRPr lang="en-US" sz="1700" b="1"/>
          </a:p>
          <a:p>
            <a:pPr marL="0" indent="0">
              <a:lnSpc>
                <a:spcPct val="100000"/>
              </a:lnSpc>
              <a:buNone/>
            </a:pPr>
            <a:r>
              <a:rPr lang="en-US" sz="1700">
                <a:latin typeface="Times New Roman"/>
                <a:cs typeface="Times New Roman"/>
              </a:rPr>
              <a:t>Real-Time Finance Data API and  </a:t>
            </a:r>
            <a:r>
              <a:rPr lang="en-US" sz="1700" err="1">
                <a:latin typeface="Times New Roman"/>
                <a:cs typeface="Times New Roman"/>
              </a:rPr>
              <a:t>EndlessMedicalAPI</a:t>
            </a:r>
            <a:r>
              <a:rPr lang="en-US" sz="1700">
                <a:latin typeface="Times New Roman"/>
                <a:cs typeface="Times New Roman"/>
              </a:rPr>
              <a:t> </a:t>
            </a:r>
          </a:p>
          <a:p>
            <a:pPr>
              <a:lnSpc>
                <a:spcPct val="100000"/>
              </a:lnSpc>
              <a:buFont typeface="Arial"/>
              <a:buChar char="•"/>
            </a:pPr>
            <a:endParaRPr lang="en-US" sz="1700" b="1">
              <a:latin typeface="The Hand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US" sz="1700">
              <a:latin typeface="Times New Roman"/>
              <a:cs typeface="Times New Roman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158025F-9518-5020-6EE9-DDF17B210B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47" r="12244"/>
          <a:stretch/>
        </p:blipFill>
        <p:spPr>
          <a:xfrm>
            <a:off x="6" y="2668697"/>
            <a:ext cx="6005375" cy="4189309"/>
          </a:xfrm>
          <a:custGeom>
            <a:avLst/>
            <a:gdLst/>
            <a:ahLst/>
            <a:cxnLst/>
            <a:rect l="l" t="t" r="r" b="b"/>
            <a:pathLst>
              <a:path w="6005375" h="4189309">
                <a:moveTo>
                  <a:pt x="5422311" y="873"/>
                </a:moveTo>
                <a:cubicBezTo>
                  <a:pt x="5467738" y="-1249"/>
                  <a:pt x="5513346" y="499"/>
                  <a:pt x="5558643" y="6137"/>
                </a:cubicBezTo>
                <a:cubicBezTo>
                  <a:pt x="5633356" y="13367"/>
                  <a:pt x="5708323" y="18441"/>
                  <a:pt x="5783036" y="26052"/>
                </a:cubicBezTo>
                <a:cubicBezTo>
                  <a:pt x="5816269" y="29477"/>
                  <a:pt x="5849884" y="16792"/>
                  <a:pt x="5882612" y="28462"/>
                </a:cubicBezTo>
                <a:cubicBezTo>
                  <a:pt x="5909726" y="38166"/>
                  <a:pt x="5937089" y="43856"/>
                  <a:pt x="5964555" y="46416"/>
                </a:cubicBezTo>
                <a:lnTo>
                  <a:pt x="5997178" y="46088"/>
                </a:lnTo>
                <a:lnTo>
                  <a:pt x="5995170" y="275470"/>
                </a:lnTo>
                <a:cubicBezTo>
                  <a:pt x="5993432" y="411056"/>
                  <a:pt x="5993035" y="546624"/>
                  <a:pt x="5999656" y="682159"/>
                </a:cubicBezTo>
                <a:cubicBezTo>
                  <a:pt x="6009854" y="891918"/>
                  <a:pt x="6003364" y="1101545"/>
                  <a:pt x="5999656" y="1311172"/>
                </a:cubicBezTo>
                <a:cubicBezTo>
                  <a:pt x="5992506" y="1713210"/>
                  <a:pt x="6003364" y="2114718"/>
                  <a:pt x="5998730" y="2516227"/>
                </a:cubicBezTo>
                <a:cubicBezTo>
                  <a:pt x="5996744" y="2694204"/>
                  <a:pt x="5998994" y="2871916"/>
                  <a:pt x="6003364" y="3049893"/>
                </a:cubicBezTo>
                <a:cubicBezTo>
                  <a:pt x="6009720" y="3304015"/>
                  <a:pt x="5999922" y="3558268"/>
                  <a:pt x="5989196" y="3812257"/>
                </a:cubicBezTo>
                <a:cubicBezTo>
                  <a:pt x="5985594" y="3882097"/>
                  <a:pt x="5984646" y="3952020"/>
                  <a:pt x="5986348" y="4021878"/>
                </a:cubicBezTo>
                <a:lnTo>
                  <a:pt x="5996786" y="4189309"/>
                </a:lnTo>
                <a:lnTo>
                  <a:pt x="0" y="4189309"/>
                </a:lnTo>
                <a:lnTo>
                  <a:pt x="0" y="27247"/>
                </a:lnTo>
                <a:lnTo>
                  <a:pt x="495" y="27408"/>
                </a:lnTo>
                <a:cubicBezTo>
                  <a:pt x="5176" y="27551"/>
                  <a:pt x="10686" y="26465"/>
                  <a:pt x="17314" y="23896"/>
                </a:cubicBezTo>
                <a:cubicBezTo>
                  <a:pt x="33823" y="19050"/>
                  <a:pt x="50862" y="16234"/>
                  <a:pt x="68053" y="15524"/>
                </a:cubicBezTo>
                <a:cubicBezTo>
                  <a:pt x="200481" y="-1093"/>
                  <a:pt x="333037" y="3346"/>
                  <a:pt x="466100" y="8801"/>
                </a:cubicBezTo>
                <a:cubicBezTo>
                  <a:pt x="697850" y="18187"/>
                  <a:pt x="929854" y="29096"/>
                  <a:pt x="1161985" y="25798"/>
                </a:cubicBezTo>
                <a:cubicBezTo>
                  <a:pt x="1397540" y="22373"/>
                  <a:pt x="1632588" y="29604"/>
                  <a:pt x="1867890" y="39117"/>
                </a:cubicBezTo>
                <a:cubicBezTo>
                  <a:pt x="1971017" y="43050"/>
                  <a:pt x="2074779" y="46982"/>
                  <a:pt x="2176256" y="17680"/>
                </a:cubicBezTo>
                <a:cubicBezTo>
                  <a:pt x="2199190" y="12314"/>
                  <a:pt x="2223101" y="12834"/>
                  <a:pt x="2245769" y="19202"/>
                </a:cubicBezTo>
                <a:cubicBezTo>
                  <a:pt x="2359678" y="45713"/>
                  <a:pt x="2474221" y="53578"/>
                  <a:pt x="2589398" y="27447"/>
                </a:cubicBezTo>
                <a:cubicBezTo>
                  <a:pt x="2721802" y="-1220"/>
                  <a:pt x="2858087" y="-7347"/>
                  <a:pt x="2992519" y="9308"/>
                </a:cubicBezTo>
                <a:cubicBezTo>
                  <a:pt x="3115435" y="23008"/>
                  <a:pt x="3238984" y="37849"/>
                  <a:pt x="3362153" y="26813"/>
                </a:cubicBezTo>
                <a:cubicBezTo>
                  <a:pt x="3556737" y="9308"/>
                  <a:pt x="3751067" y="24530"/>
                  <a:pt x="3945651" y="29223"/>
                </a:cubicBezTo>
                <a:cubicBezTo>
                  <a:pt x="4010343" y="30745"/>
                  <a:pt x="4075416" y="44064"/>
                  <a:pt x="4139727" y="32141"/>
                </a:cubicBezTo>
                <a:cubicBezTo>
                  <a:pt x="4241079" y="13367"/>
                  <a:pt x="4341288" y="20597"/>
                  <a:pt x="4442766" y="31126"/>
                </a:cubicBezTo>
                <a:cubicBezTo>
                  <a:pt x="4637096" y="51422"/>
                  <a:pt x="4831299" y="61189"/>
                  <a:pt x="5024742" y="23134"/>
                </a:cubicBezTo>
                <a:cubicBezTo>
                  <a:pt x="5084742" y="11211"/>
                  <a:pt x="5144359" y="4361"/>
                  <a:pt x="5205373" y="20344"/>
                </a:cubicBezTo>
                <a:cubicBezTo>
                  <a:pt x="5232315" y="26496"/>
                  <a:pt x="5260361" y="25976"/>
                  <a:pt x="5287062" y="18822"/>
                </a:cubicBezTo>
                <a:cubicBezTo>
                  <a:pt x="5331637" y="8985"/>
                  <a:pt x="5376883" y="2995"/>
                  <a:pt x="5422311" y="873"/>
                </a:cubicBezTo>
                <a:close/>
              </a:path>
            </a:pathLst>
          </a:cu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A270930-D507-B02D-BF93-3630E8487D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770"/>
          <a:stretch/>
        </p:blipFill>
        <p:spPr>
          <a:xfrm>
            <a:off x="6185045" y="2657879"/>
            <a:ext cx="6006950" cy="4200116"/>
          </a:xfrm>
          <a:custGeom>
            <a:avLst/>
            <a:gdLst/>
            <a:ahLst/>
            <a:cxnLst/>
            <a:rect l="l" t="t" r="r" b="b"/>
            <a:pathLst>
              <a:path w="6006950" h="4200116">
                <a:moveTo>
                  <a:pt x="1035902" y="878"/>
                </a:moveTo>
                <a:cubicBezTo>
                  <a:pt x="1135908" y="5076"/>
                  <a:pt x="1234824" y="23223"/>
                  <a:pt x="1334526" y="31024"/>
                </a:cubicBezTo>
                <a:cubicBezTo>
                  <a:pt x="1429408" y="38508"/>
                  <a:pt x="1524290" y="49417"/>
                  <a:pt x="1619679" y="34449"/>
                </a:cubicBezTo>
                <a:cubicBezTo>
                  <a:pt x="1713242" y="21726"/>
                  <a:pt x="1807870" y="18745"/>
                  <a:pt x="1902041" y="25570"/>
                </a:cubicBezTo>
                <a:cubicBezTo>
                  <a:pt x="2006183" y="30770"/>
                  <a:pt x="2110071" y="48021"/>
                  <a:pt x="2214847" y="33561"/>
                </a:cubicBezTo>
                <a:cubicBezTo>
                  <a:pt x="2228052" y="32216"/>
                  <a:pt x="2241384" y="33954"/>
                  <a:pt x="2253790" y="38635"/>
                </a:cubicBezTo>
                <a:cubicBezTo>
                  <a:pt x="2294520" y="52169"/>
                  <a:pt x="2338397" y="53007"/>
                  <a:pt x="2379622" y="41045"/>
                </a:cubicBezTo>
                <a:cubicBezTo>
                  <a:pt x="2431756" y="27168"/>
                  <a:pt x="2486503" y="26254"/>
                  <a:pt x="2539069" y="38381"/>
                </a:cubicBezTo>
                <a:cubicBezTo>
                  <a:pt x="2617207" y="55379"/>
                  <a:pt x="2695598" y="72123"/>
                  <a:pt x="2776908" y="58169"/>
                </a:cubicBezTo>
                <a:cubicBezTo>
                  <a:pt x="2824222" y="50178"/>
                  <a:pt x="2868111" y="30770"/>
                  <a:pt x="2914791" y="21637"/>
                </a:cubicBezTo>
                <a:cubicBezTo>
                  <a:pt x="3049249" y="-4620"/>
                  <a:pt x="3184976" y="3244"/>
                  <a:pt x="3320703" y="12124"/>
                </a:cubicBezTo>
                <a:cubicBezTo>
                  <a:pt x="3453259" y="20876"/>
                  <a:pt x="3585179" y="38888"/>
                  <a:pt x="3718496" y="36225"/>
                </a:cubicBezTo>
                <a:cubicBezTo>
                  <a:pt x="3746884" y="36440"/>
                  <a:pt x="3775210" y="38812"/>
                  <a:pt x="3803230" y="43328"/>
                </a:cubicBezTo>
                <a:cubicBezTo>
                  <a:pt x="3907245" y="57028"/>
                  <a:pt x="4011767" y="69966"/>
                  <a:pt x="4114640" y="42313"/>
                </a:cubicBezTo>
                <a:cubicBezTo>
                  <a:pt x="4206871" y="17312"/>
                  <a:pt x="4303111" y="10677"/>
                  <a:pt x="4397891" y="22779"/>
                </a:cubicBezTo>
                <a:cubicBezTo>
                  <a:pt x="4522696" y="39130"/>
                  <a:pt x="4648846" y="42707"/>
                  <a:pt x="4774374" y="33434"/>
                </a:cubicBezTo>
                <a:cubicBezTo>
                  <a:pt x="4813773" y="29515"/>
                  <a:pt x="4853387" y="28107"/>
                  <a:pt x="4892977" y="29248"/>
                </a:cubicBezTo>
                <a:cubicBezTo>
                  <a:pt x="5181681" y="42440"/>
                  <a:pt x="5471273" y="25062"/>
                  <a:pt x="5759471" y="55759"/>
                </a:cubicBezTo>
                <a:cubicBezTo>
                  <a:pt x="5805028" y="61131"/>
                  <a:pt x="5850896" y="61524"/>
                  <a:pt x="5896277" y="57017"/>
                </a:cubicBezTo>
                <a:lnTo>
                  <a:pt x="6006950" y="33749"/>
                </a:lnTo>
                <a:lnTo>
                  <a:pt x="6006950" y="4200116"/>
                </a:lnTo>
                <a:lnTo>
                  <a:pt x="13501" y="4200116"/>
                </a:lnTo>
                <a:lnTo>
                  <a:pt x="28554" y="3862213"/>
                </a:lnTo>
                <a:cubicBezTo>
                  <a:pt x="30457" y="3736758"/>
                  <a:pt x="27411" y="3611386"/>
                  <a:pt x="15626" y="3486312"/>
                </a:cubicBezTo>
                <a:cubicBezTo>
                  <a:pt x="-847" y="3333707"/>
                  <a:pt x="-4304" y="3179990"/>
                  <a:pt x="5296" y="3026802"/>
                </a:cubicBezTo>
                <a:cubicBezTo>
                  <a:pt x="11786" y="2939137"/>
                  <a:pt x="18539" y="2851472"/>
                  <a:pt x="22776" y="2763676"/>
                </a:cubicBezTo>
                <a:cubicBezTo>
                  <a:pt x="28180" y="2638786"/>
                  <a:pt x="25173" y="2513673"/>
                  <a:pt x="13771" y="2389181"/>
                </a:cubicBezTo>
                <a:cubicBezTo>
                  <a:pt x="4237" y="2294247"/>
                  <a:pt x="3177" y="2198663"/>
                  <a:pt x="10593" y="2103543"/>
                </a:cubicBezTo>
                <a:cubicBezTo>
                  <a:pt x="25690" y="1941590"/>
                  <a:pt x="9931" y="1779636"/>
                  <a:pt x="5032" y="1617814"/>
                </a:cubicBezTo>
                <a:cubicBezTo>
                  <a:pt x="-3577" y="1320125"/>
                  <a:pt x="20393" y="1022570"/>
                  <a:pt x="9666" y="724882"/>
                </a:cubicBezTo>
                <a:cubicBezTo>
                  <a:pt x="3841" y="577627"/>
                  <a:pt x="16420" y="430504"/>
                  <a:pt x="9666" y="283249"/>
                </a:cubicBezTo>
                <a:cubicBezTo>
                  <a:pt x="6885" y="230875"/>
                  <a:pt x="4568" y="178502"/>
                  <a:pt x="3409" y="126111"/>
                </a:cubicBezTo>
                <a:lnTo>
                  <a:pt x="3819" y="33427"/>
                </a:lnTo>
                <a:lnTo>
                  <a:pt x="31797" y="28723"/>
                </a:lnTo>
                <a:cubicBezTo>
                  <a:pt x="147177" y="14068"/>
                  <a:pt x="264046" y="13354"/>
                  <a:pt x="379873" y="26711"/>
                </a:cubicBezTo>
                <a:cubicBezTo>
                  <a:pt x="443931" y="35083"/>
                  <a:pt x="508243" y="47768"/>
                  <a:pt x="573442" y="35083"/>
                </a:cubicBezTo>
                <a:cubicBezTo>
                  <a:pt x="579581" y="33992"/>
                  <a:pt x="585759" y="36757"/>
                  <a:pt x="589044" y="42060"/>
                </a:cubicBezTo>
                <a:cubicBezTo>
                  <a:pt x="621264" y="81382"/>
                  <a:pt x="663123" y="80114"/>
                  <a:pt x="705871" y="67429"/>
                </a:cubicBezTo>
                <a:cubicBezTo>
                  <a:pt x="733929" y="58740"/>
                  <a:pt x="761430" y="48326"/>
                  <a:pt x="788194" y="36225"/>
                </a:cubicBezTo>
                <a:cubicBezTo>
                  <a:pt x="835052" y="16792"/>
                  <a:pt x="884827" y="5299"/>
                  <a:pt x="935464" y="2230"/>
                </a:cubicBezTo>
                <a:cubicBezTo>
                  <a:pt x="969111" y="-370"/>
                  <a:pt x="1002567" y="-521"/>
                  <a:pt x="1035902" y="87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0766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0BD9A-DDC7-9861-5552-AB24F0351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166" y="39741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>
                <a:latin typeface="Times New Roman"/>
                <a:cs typeface="Times New Roman"/>
              </a:rPr>
              <a:t>Data Preprocessing: Raw Samples: Domain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DA66F3-8AC5-6B2D-E34C-0CD1AA27B6EA}"/>
              </a:ext>
            </a:extLst>
          </p:cNvPr>
          <p:cNvSpPr txBox="1"/>
          <p:nvPr/>
        </p:nvSpPr>
        <p:spPr>
          <a:xfrm>
            <a:off x="1004809" y="5889155"/>
            <a:ext cx="3613224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Times New Roman"/>
                <a:ea typeface="Calibri"/>
                <a:cs typeface="Times New Roman"/>
              </a:rPr>
              <a:t>The figure above shows a sample from the financial system capital markets book</a:t>
            </a:r>
            <a:endParaRPr lang="en-US"/>
          </a:p>
        </p:txBody>
      </p:sp>
      <p:pic>
        <p:nvPicPr>
          <p:cNvPr id="7" name="Content Placeholder 6" descr="A page of a document&#10;&#10;Description automatically generated">
            <a:extLst>
              <a:ext uri="{FF2B5EF4-FFF2-40B4-BE49-F238E27FC236}">
                <a16:creationId xmlns:a16="http://schemas.microsoft.com/office/drawing/2014/main" id="{5F556E5A-19A5-485D-1784-BD6DE61C4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" y="1937790"/>
            <a:ext cx="5943600" cy="3848100"/>
          </a:xfrm>
        </p:spPr>
      </p:pic>
      <p:pic>
        <p:nvPicPr>
          <p:cNvPr id="8" name="Picture 7" descr="A page of a medical document&#10;&#10;Description automatically generated">
            <a:extLst>
              <a:ext uri="{FF2B5EF4-FFF2-40B4-BE49-F238E27FC236}">
                <a16:creationId xmlns:a16="http://schemas.microsoft.com/office/drawing/2014/main" id="{998E52DA-FE63-6634-51BF-3FA129C06F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" t="4605" r="-204" b="17763"/>
          <a:stretch/>
        </p:blipFill>
        <p:spPr>
          <a:xfrm>
            <a:off x="6021735" y="1723797"/>
            <a:ext cx="5900509" cy="42813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2A2D63-DF45-19B9-4CA8-140F41477CA2}"/>
              </a:ext>
            </a:extLst>
          </p:cNvPr>
          <p:cNvSpPr txBox="1"/>
          <p:nvPr/>
        </p:nvSpPr>
        <p:spPr>
          <a:xfrm>
            <a:off x="7354808" y="6118964"/>
            <a:ext cx="3613224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Times New Roman"/>
                <a:ea typeface="Calibri"/>
                <a:cs typeface="Times New Roman"/>
              </a:rPr>
              <a:t>The figure above shows a sample from the current Essentials of Medicine book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177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0BD9A-DDC7-9861-5552-AB24F0351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>
                <a:latin typeface="Times New Roman"/>
                <a:cs typeface="Times New Roman"/>
              </a:rPr>
              <a:t>Data Preprocessing: Raw Samples: </a:t>
            </a:r>
            <a:r>
              <a:rPr lang="en-US" b="1" err="1">
                <a:latin typeface="Times New Roman"/>
                <a:cs typeface="Times New Roman"/>
              </a:rPr>
              <a:t>RapidAPI</a:t>
            </a:r>
            <a:r>
              <a:rPr lang="en-US" b="1">
                <a:latin typeface="Times New Roman"/>
                <a:cs typeface="Times New Roman"/>
              </a:rPr>
              <a:t> Domain Data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DA66F3-8AC5-6B2D-E34C-0CD1AA27B6EA}"/>
              </a:ext>
            </a:extLst>
          </p:cNvPr>
          <p:cNvSpPr txBox="1"/>
          <p:nvPr/>
        </p:nvSpPr>
        <p:spPr>
          <a:xfrm>
            <a:off x="1234619" y="5889155"/>
            <a:ext cx="3613224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Times New Roman"/>
                <a:ea typeface="Calibri"/>
                <a:cs typeface="Times New Roman"/>
              </a:rPr>
              <a:t>The figure above shows a sample from real-time financial data API.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A2D63-DF45-19B9-4CA8-140F41477CA2}"/>
              </a:ext>
            </a:extLst>
          </p:cNvPr>
          <p:cNvSpPr txBox="1"/>
          <p:nvPr/>
        </p:nvSpPr>
        <p:spPr>
          <a:xfrm>
            <a:off x="7354808" y="6118964"/>
            <a:ext cx="3613224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Times New Roman"/>
                <a:ea typeface="Calibri"/>
                <a:cs typeface="Times New Roman"/>
              </a:rPr>
              <a:t>The figure above shows a sample from real-time medical data API.</a:t>
            </a:r>
            <a:endParaRPr lang="en-US"/>
          </a:p>
        </p:txBody>
      </p:sp>
      <p:pic>
        <p:nvPicPr>
          <p:cNvPr id="5" name="Content Placeholder 4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14C4D525-7CC7-AF13-30D4-4C86EE0176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4608" b="16667"/>
          <a:stretch/>
        </p:blipFill>
        <p:spPr>
          <a:xfrm>
            <a:off x="148771" y="2715514"/>
            <a:ext cx="5944493" cy="2450799"/>
          </a:xfrm>
        </p:spPr>
      </p:pic>
      <p:pic>
        <p:nvPicPr>
          <p:cNvPr id="10" name="Picture 9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2ECDC3A4-9CFF-8C8D-7BB1-4324ECA9A2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9" r="29233" b="787"/>
          <a:stretch/>
        </p:blipFill>
        <p:spPr>
          <a:xfrm>
            <a:off x="6290250" y="2316464"/>
            <a:ext cx="5588860" cy="324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91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0BD9A-DDC7-9861-5552-AB24F0351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5939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>
                <a:latin typeface="Times New Roman"/>
                <a:cs typeface="Times New Roman"/>
              </a:rPr>
              <a:t>Data Preprocessing: Raw Samples: Persona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DA66F3-8AC5-6B2D-E34C-0CD1AA27B6EA}"/>
              </a:ext>
            </a:extLst>
          </p:cNvPr>
          <p:cNvSpPr txBox="1"/>
          <p:nvPr/>
        </p:nvSpPr>
        <p:spPr>
          <a:xfrm>
            <a:off x="1537000" y="5889155"/>
            <a:ext cx="3613224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Times New Roman"/>
                <a:ea typeface="Calibri"/>
                <a:cs typeface="Times New Roman"/>
              </a:rPr>
              <a:t>The figure above shows a sample data for Mr. Robert Kiyosaki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A2D63-DF45-19B9-4CA8-140F41477CA2}"/>
              </a:ext>
            </a:extLst>
          </p:cNvPr>
          <p:cNvSpPr txBox="1"/>
          <p:nvPr/>
        </p:nvSpPr>
        <p:spPr>
          <a:xfrm>
            <a:off x="7874903" y="5889154"/>
            <a:ext cx="3613224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Times New Roman"/>
                <a:ea typeface="Calibri"/>
                <a:cs typeface="Times New Roman"/>
              </a:rPr>
              <a:t>The figure above shows a sample data for Dr. Sanjay Gupta</a:t>
            </a:r>
          </a:p>
        </p:txBody>
      </p:sp>
      <p:pic>
        <p:nvPicPr>
          <p:cNvPr id="5" name="Content Placeholder 4" descr="A close-up of a book&#10;&#10;Description automatically generated">
            <a:extLst>
              <a:ext uri="{FF2B5EF4-FFF2-40B4-BE49-F238E27FC236}">
                <a16:creationId xmlns:a16="http://schemas.microsoft.com/office/drawing/2014/main" id="{F74BF61C-DFE2-A94E-4BA9-0C5E55ABA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5" y="1868908"/>
            <a:ext cx="6262042" cy="3889103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0F8A24-BA7D-630B-4857-167E02471A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7" r="-157" b="9420"/>
          <a:stretch/>
        </p:blipFill>
        <p:spPr>
          <a:xfrm>
            <a:off x="6255431" y="1874065"/>
            <a:ext cx="5934394" cy="349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60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0BD9A-DDC7-9861-5552-AB24F0351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>
                <a:latin typeface="Times New Roman"/>
                <a:cs typeface="Times New Roman"/>
              </a:rPr>
              <a:t>Data Preprocessing: </a:t>
            </a:r>
            <a:br>
              <a:rPr lang="en-US" b="1">
                <a:latin typeface="Times New Roman"/>
                <a:cs typeface="Times New Roman"/>
              </a:rPr>
            </a:br>
            <a:r>
              <a:rPr lang="en-US" b="1">
                <a:latin typeface="Times New Roman"/>
                <a:cs typeface="Times New Roman"/>
              </a:rPr>
              <a:t>Text Normalization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DA66F3-8AC5-6B2D-E34C-0CD1AA27B6EA}"/>
              </a:ext>
            </a:extLst>
          </p:cNvPr>
          <p:cNvSpPr txBox="1"/>
          <p:nvPr/>
        </p:nvSpPr>
        <p:spPr>
          <a:xfrm>
            <a:off x="7741856" y="204393"/>
            <a:ext cx="3613224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1. Replace word contractions with full forms.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2. Handle URLs, special characters, punctuations</a:t>
            </a:r>
          </a:p>
        </p:txBody>
      </p:sp>
      <p:pic>
        <p:nvPicPr>
          <p:cNvPr id="7" name="Content Placeholder 6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FE937896-B0DC-2592-6041-B55624773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27" b="78166"/>
          <a:stretch/>
        </p:blipFill>
        <p:spPr>
          <a:xfrm>
            <a:off x="603401" y="1888351"/>
            <a:ext cx="8219646" cy="1081870"/>
          </a:xfrm>
        </p:spPr>
      </p:pic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CB540A0-5F6D-B966-ED61-3CB4045BA3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4" b="77303"/>
          <a:stretch/>
        </p:blipFill>
        <p:spPr>
          <a:xfrm>
            <a:off x="637948" y="4227663"/>
            <a:ext cx="8216983" cy="10786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BDBCE0-AFE6-FC4C-02F1-8C077598F4B8}"/>
              </a:ext>
            </a:extLst>
          </p:cNvPr>
          <p:cNvSpPr txBox="1"/>
          <p:nvPr/>
        </p:nvSpPr>
        <p:spPr>
          <a:xfrm>
            <a:off x="9379857" y="2636762"/>
            <a:ext cx="198059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 New Roman"/>
                <a:cs typeface="Times New Roman"/>
              </a:rPr>
              <a:t>Before Text Normalization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80FA6F-E8CE-D0B5-9ACE-EA4E239B015F}"/>
              </a:ext>
            </a:extLst>
          </p:cNvPr>
          <p:cNvSpPr txBox="1"/>
          <p:nvPr/>
        </p:nvSpPr>
        <p:spPr>
          <a:xfrm>
            <a:off x="9379856" y="4983237"/>
            <a:ext cx="198059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 New Roman"/>
                <a:cs typeface="Times New Roman"/>
              </a:rPr>
              <a:t>After Text Normalization</a:t>
            </a:r>
          </a:p>
        </p:txBody>
      </p:sp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F8D4B71-573A-9517-B4D4-8C21E118F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867" y="3043237"/>
            <a:ext cx="5943600" cy="771525"/>
          </a:xfrm>
          <a:prstGeom prst="rect">
            <a:avLst/>
          </a:prstGeom>
        </p:spPr>
      </p:pic>
      <p:pic>
        <p:nvPicPr>
          <p:cNvPr id="4" name="Picture 3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0C2C30FC-5ABF-4036-75F9-8C8F61482E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026" t="-1637" r="-204" b="31613"/>
          <a:stretch/>
        </p:blipFill>
        <p:spPr>
          <a:xfrm>
            <a:off x="1576010" y="5314118"/>
            <a:ext cx="6016717" cy="134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277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CCAAA-EB50-FBB6-3276-87A1127DD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0012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300" b="1">
                <a:latin typeface="Times New Roman"/>
                <a:ea typeface="+mj-lt"/>
                <a:cs typeface="+mj-lt"/>
              </a:rPr>
              <a:t>Data Preprocessing: Text Normalization </a:t>
            </a:r>
            <a:endParaRPr lang="en-US"/>
          </a:p>
        </p:txBody>
      </p:sp>
      <p:pic>
        <p:nvPicPr>
          <p:cNvPr id="4" name="Content Placeholder 3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12A3E8BC-E5D2-339A-80C9-6EB915C3BF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83" b="47368"/>
          <a:stretch/>
        </p:blipFill>
        <p:spPr>
          <a:xfrm>
            <a:off x="379181" y="2812114"/>
            <a:ext cx="7672599" cy="236762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65FDEF-7EDC-ECC4-3570-C548D03F0837}"/>
              </a:ext>
            </a:extLst>
          </p:cNvPr>
          <p:cNvSpPr txBox="1"/>
          <p:nvPr/>
        </p:nvSpPr>
        <p:spPr>
          <a:xfrm>
            <a:off x="8324427" y="3106012"/>
            <a:ext cx="3613224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3. Removal of extra white spaces.</a:t>
            </a:r>
            <a:br>
              <a:rPr lang="en-US">
                <a:latin typeface="Calibri"/>
                <a:ea typeface="Calibri"/>
                <a:cs typeface="Calibri"/>
              </a:rPr>
            </a:br>
            <a:r>
              <a:rPr lang="en-US">
                <a:latin typeface="Calibri"/>
                <a:ea typeface="Calibri"/>
                <a:cs typeface="Calibri"/>
              </a:rPr>
              <a:t>4. Lemmatization (breaks down words into their root form to identify similarities) is performed.</a:t>
            </a: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5190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9E22D-7F6E-47B5-BF57-7F3F9985A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100" b="1">
                <a:latin typeface="Times New Roman"/>
                <a:cs typeface="Times New Roman"/>
              </a:rPr>
              <a:t>Project Background</a:t>
            </a:r>
            <a:endParaRPr lang="en-US" sz="6100">
              <a:latin typeface="Times New Roman"/>
              <a:cs typeface="Times New Roman"/>
            </a:endParaRPr>
          </a:p>
        </p:txBody>
      </p:sp>
      <p:pic>
        <p:nvPicPr>
          <p:cNvPr id="16" name="Picture 15" descr="A robot with a face">
            <a:extLst>
              <a:ext uri="{FF2B5EF4-FFF2-40B4-BE49-F238E27FC236}">
                <a16:creationId xmlns:a16="http://schemas.microsoft.com/office/drawing/2014/main" id="{561FCBB5-6310-228F-39AD-1CA70D14CE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90" r="7846" b="1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5A81AE"/>
          </a:solidFill>
          <a:ln w="38100" cap="rnd">
            <a:solidFill>
              <a:srgbClr val="5A81A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9F17F-75AF-5E40-7B92-3CF9B714C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80028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1">
                <a:latin typeface="Times New Roman"/>
                <a:ea typeface="+mn-lt"/>
                <a:cs typeface="+mn-lt"/>
              </a:rPr>
              <a:t>       </a:t>
            </a:r>
            <a:r>
              <a:rPr lang="en-US" sz="1200" b="1">
                <a:highlight>
                  <a:srgbClr val="C0C0C0"/>
                </a:highlight>
                <a:latin typeface="Times New Roman"/>
                <a:ea typeface="+mn-lt"/>
                <a:cs typeface="+mn-lt"/>
              </a:rPr>
              <a:t> Motivation:</a:t>
            </a:r>
            <a:endParaRPr lang="en-US" sz="1200" b="1">
              <a:highlight>
                <a:srgbClr val="C0C0C0"/>
              </a:highlight>
              <a:latin typeface="Times New Roman"/>
              <a:cs typeface="Calibri"/>
            </a:endParaRPr>
          </a:p>
          <a:p>
            <a:pPr lvl="1">
              <a:lnSpc>
                <a:spcPct val="100000"/>
              </a:lnSpc>
              <a:buFont typeface="Wingdings" panose="020B0604020202020204" pitchFamily="34" charset="0"/>
              <a:buChar char="Ø"/>
            </a:pPr>
            <a:r>
              <a:rPr lang="en-US" sz="1200">
                <a:latin typeface="Times New Roman"/>
                <a:ea typeface="+mn-lt"/>
                <a:cs typeface="+mn-lt"/>
              </a:rPr>
              <a:t>Inspired by pervasive AI, this project develops RAG-based chatbot that personalize each interaction.</a:t>
            </a:r>
          </a:p>
          <a:p>
            <a:pPr lvl="1">
              <a:lnSpc>
                <a:spcPct val="100000"/>
              </a:lnSpc>
              <a:buFont typeface="Wingdings" panose="020B0604020202020204" pitchFamily="34" charset="0"/>
              <a:buChar char="Ø"/>
            </a:pPr>
            <a:r>
              <a:rPr lang="en-US" sz="1200">
                <a:latin typeface="Times New Roman"/>
                <a:ea typeface="+mn-lt"/>
                <a:cs typeface="+mn-lt"/>
              </a:rPr>
              <a:t>This chatbot stand as beacons of engagement and relatability in daily informative conversations.</a:t>
            </a:r>
            <a:endParaRPr lang="en-US"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None/>
            </a:pPr>
            <a:r>
              <a:rPr lang="en-US" sz="1200" b="1">
                <a:latin typeface="Times New Roman"/>
                <a:ea typeface="+mn-lt"/>
                <a:cs typeface="+mn-lt"/>
              </a:rPr>
              <a:t>        </a:t>
            </a:r>
            <a:r>
              <a:rPr lang="en-US" sz="1200" b="1">
                <a:highlight>
                  <a:srgbClr val="C0C0C0"/>
                </a:highlight>
                <a:latin typeface="Times New Roman"/>
                <a:ea typeface="+mn-lt"/>
                <a:cs typeface="+mn-lt"/>
              </a:rPr>
              <a:t>Needs:</a:t>
            </a:r>
            <a:endParaRPr lang="en-US" sz="1200" b="1">
              <a:highlight>
                <a:srgbClr val="C0C0C0"/>
              </a:highlight>
              <a:latin typeface="Times New Roman"/>
              <a:cs typeface="Calibri"/>
            </a:endParaRPr>
          </a:p>
          <a:p>
            <a:pPr lvl="1">
              <a:lnSpc>
                <a:spcPct val="100000"/>
              </a:lnSpc>
              <a:buFont typeface="Wingdings" panose="020B0604020202020204" pitchFamily="34" charset="0"/>
              <a:buChar char="Ø"/>
            </a:pPr>
            <a:r>
              <a:rPr lang="en-US" sz="1200">
                <a:latin typeface="Times New Roman"/>
                <a:ea typeface="+mn-lt"/>
                <a:cs typeface="+mn-lt"/>
              </a:rPr>
              <a:t>A need for continuous, context-aware responses in customer service, in the domains of finance and healthcare, to address the drawbacks of traditional rule-based chatbots.</a:t>
            </a:r>
          </a:p>
          <a:p>
            <a:pPr>
              <a:lnSpc>
                <a:spcPct val="100000"/>
              </a:lnSpc>
              <a:buNone/>
            </a:pPr>
            <a:r>
              <a:rPr lang="en-US" sz="1200" b="1">
                <a:latin typeface="Times New Roman"/>
                <a:ea typeface="+mn-lt"/>
                <a:cs typeface="+mn-lt"/>
              </a:rPr>
              <a:t>       </a:t>
            </a:r>
            <a:r>
              <a:rPr lang="en-US" sz="1200" b="1">
                <a:highlight>
                  <a:srgbClr val="C0C0C0"/>
                </a:highlight>
                <a:latin typeface="Times New Roman"/>
                <a:ea typeface="+mn-lt"/>
                <a:cs typeface="+mn-lt"/>
              </a:rPr>
              <a:t> Target Problem:</a:t>
            </a:r>
            <a:endParaRPr lang="en-US" sz="1200" b="1">
              <a:highlight>
                <a:srgbClr val="C0C0C0"/>
              </a:highlight>
              <a:latin typeface="Times New Roman"/>
              <a:cs typeface="Calibri"/>
            </a:endParaRPr>
          </a:p>
          <a:p>
            <a:pPr lvl="1">
              <a:lnSpc>
                <a:spcPct val="100000"/>
              </a:lnSpc>
              <a:buFont typeface="Wingdings"/>
              <a:buChar char="Ø"/>
            </a:pPr>
            <a:r>
              <a:rPr lang="en-US" sz="1200">
                <a:latin typeface="Times New Roman"/>
                <a:ea typeface="+mn-lt"/>
                <a:cs typeface="+mn-lt"/>
              </a:rPr>
              <a:t>Overcoming the limitations of generic chatbot interactions by utilizing advanced LLMs to provide personalized and engaging responses that reflect human conversational nuances.</a:t>
            </a:r>
          </a:p>
          <a:p>
            <a:pPr>
              <a:lnSpc>
                <a:spcPct val="100000"/>
              </a:lnSpc>
              <a:buNone/>
            </a:pPr>
            <a:r>
              <a:rPr lang="en-US" sz="1200" b="1">
                <a:latin typeface="Times New Roman"/>
                <a:ea typeface="+mn-lt"/>
                <a:cs typeface="+mn-lt"/>
              </a:rPr>
              <a:t>        </a:t>
            </a:r>
            <a:r>
              <a:rPr lang="en-US" sz="1200" b="1">
                <a:highlight>
                  <a:srgbClr val="C0C0C0"/>
                </a:highlight>
                <a:latin typeface="Times New Roman"/>
                <a:ea typeface="+mn-lt"/>
                <a:cs typeface="+mn-lt"/>
              </a:rPr>
              <a:t>Impact:</a:t>
            </a:r>
            <a:endParaRPr lang="en-US" sz="1200" b="1">
              <a:highlight>
                <a:srgbClr val="C0C0C0"/>
              </a:highlight>
              <a:latin typeface="Times New Roman"/>
              <a:cs typeface="Calibri"/>
            </a:endParaRPr>
          </a:p>
          <a:p>
            <a:pPr lvl="1">
              <a:lnSpc>
                <a:spcPct val="100000"/>
              </a:lnSpc>
              <a:buFont typeface="Wingdings"/>
              <a:buChar char="Ø"/>
            </a:pPr>
            <a:r>
              <a:rPr lang="en-US" sz="1200">
                <a:latin typeface="Times New Roman"/>
                <a:ea typeface="+mn-lt"/>
                <a:cs typeface="+mn-lt"/>
              </a:rPr>
              <a:t>Personalized chatbot interactions improve user experience across industries like customer service, education, healthcare, and entertainment.</a:t>
            </a:r>
          </a:p>
          <a:p>
            <a:pPr lvl="1">
              <a:lnSpc>
                <a:spcPct val="100000"/>
              </a:lnSpc>
              <a:buFont typeface="Wingdings"/>
              <a:buChar char="Ø"/>
            </a:pPr>
            <a:r>
              <a:rPr lang="en-US" sz="1200">
                <a:latin typeface="Times New Roman"/>
                <a:ea typeface="+mn-lt"/>
                <a:cs typeface="+mn-lt"/>
              </a:rPr>
              <a:t>This project advances natural language processing through innovative approaches to developing chatbots with unique personas.</a:t>
            </a:r>
          </a:p>
        </p:txBody>
      </p:sp>
    </p:spTree>
    <p:extLst>
      <p:ext uri="{BB962C8B-B14F-4D97-AF65-F5344CB8AC3E}">
        <p14:creationId xmlns:p14="http://schemas.microsoft.com/office/powerpoint/2010/main" val="2425254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CCAAA-EB50-FBB6-3276-87A1127DD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7096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300" b="1">
                <a:latin typeface="Times New Roman"/>
                <a:ea typeface="+mj-lt"/>
                <a:cs typeface="+mj-lt"/>
              </a:rPr>
              <a:t>Data Preprocessing: Data Augmentation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65FDEF-7EDC-ECC4-3570-C548D03F0837}"/>
              </a:ext>
            </a:extLst>
          </p:cNvPr>
          <p:cNvSpPr txBox="1"/>
          <p:nvPr/>
        </p:nvSpPr>
        <p:spPr>
          <a:xfrm>
            <a:off x="8396999" y="3106012"/>
            <a:ext cx="3613224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>
                <a:latin typeface="Calibri"/>
                <a:cs typeface="Calibri"/>
              </a:rPr>
              <a:t>Synonym replacement: Helps to bring in variability in vocabulary.</a:t>
            </a:r>
          </a:p>
          <a:p>
            <a:pPr marL="342900" indent="-342900">
              <a:buAutoNum type="arabicPeriod"/>
            </a:pPr>
            <a:r>
              <a:rPr lang="en-US">
                <a:latin typeface="Calibri"/>
                <a:cs typeface="Calibri"/>
              </a:rPr>
              <a:t>Back Translation: Useful to ensure semantic consistency, robustness, and provides linguistic flexibility.</a:t>
            </a:r>
          </a:p>
        </p:txBody>
      </p:sp>
      <p:pic>
        <p:nvPicPr>
          <p:cNvPr id="7" name="Content Placeholder 6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5093FB64-1D75-969E-4001-441A2D7D7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580" y="2295733"/>
            <a:ext cx="7878838" cy="2261356"/>
          </a:xfrm>
        </p:spPr>
      </p:pic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8652B36-FC19-9F25-DB83-0B2B0810C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29" y="5144029"/>
            <a:ext cx="11652552" cy="62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10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CCAAA-EB50-FBB6-3276-87A1127DD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217" y="886656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300" b="1">
                <a:latin typeface="Times New Roman"/>
                <a:ea typeface="+mj-lt"/>
                <a:cs typeface="Times New Roman"/>
              </a:rPr>
              <a:t>Data Preprocessing: Data Augmentation</a:t>
            </a:r>
          </a:p>
          <a:p>
            <a:pPr algn="ctr"/>
            <a:endParaRPr lang="en-US" sz="4300">
              <a:latin typeface="Times New Roman"/>
              <a:cs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65FDEF-7EDC-ECC4-3570-C548D03F0837}"/>
              </a:ext>
            </a:extLst>
          </p:cNvPr>
          <p:cNvSpPr txBox="1"/>
          <p:nvPr/>
        </p:nvSpPr>
        <p:spPr>
          <a:xfrm rot="10800000" flipV="1">
            <a:off x="3401666" y="5502492"/>
            <a:ext cx="6092747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cs typeface="Calibri"/>
              </a:rPr>
              <a:t>3. Text generation using GPT 2 to increase the textual data – Beneficial for training models to generate coherent and contextually relevant text over longer sequences.</a:t>
            </a:r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1188D3D7-36BD-2FFF-9A71-DECC569CF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342" y="1969161"/>
            <a:ext cx="11241314" cy="3228974"/>
          </a:xfrm>
        </p:spPr>
      </p:pic>
    </p:spTree>
    <p:extLst>
      <p:ext uri="{BB962C8B-B14F-4D97-AF65-F5344CB8AC3E}">
        <p14:creationId xmlns:p14="http://schemas.microsoft.com/office/powerpoint/2010/main" val="4135427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706B7-0A1F-581B-4F03-236602C43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9481"/>
            <a:ext cx="10830076" cy="133765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>
                <a:latin typeface="Times New Roman"/>
                <a:ea typeface="+mj-lt"/>
                <a:cs typeface="+mj-lt"/>
              </a:rPr>
              <a:t>Data Transformation: </a:t>
            </a:r>
            <a:endParaRPr lang="en-US" b="1">
              <a:latin typeface="Times New Roman"/>
              <a:cs typeface="Times New Roman"/>
            </a:endParaRPr>
          </a:p>
          <a:p>
            <a:pPr algn="ctr"/>
            <a:r>
              <a:rPr lang="en-US" b="1">
                <a:latin typeface="Times New Roman"/>
                <a:ea typeface="+mj-lt"/>
                <a:cs typeface="+mj-lt"/>
              </a:rPr>
              <a:t>Q-A pair generation using Persona Data </a:t>
            </a:r>
            <a:endParaRPr lang="en-US" b="1">
              <a:latin typeface="Times New Roman"/>
              <a:cs typeface="Times New Roman"/>
            </a:endParaRPr>
          </a:p>
          <a:p>
            <a:pPr algn="ctr"/>
            <a:endParaRPr lang="en-US" b="1">
              <a:latin typeface="Times New Roman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FA22BF-4FF1-E128-5DD7-705EC1AE1B5E}"/>
              </a:ext>
            </a:extLst>
          </p:cNvPr>
          <p:cNvSpPr txBox="1"/>
          <p:nvPr/>
        </p:nvSpPr>
        <p:spPr>
          <a:xfrm>
            <a:off x="9323531" y="2963892"/>
            <a:ext cx="2507398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cs typeface="Calibri"/>
              </a:rPr>
              <a:t>Usage of </a:t>
            </a:r>
            <a:r>
              <a:rPr lang="en-US" b="1" err="1">
                <a:latin typeface="Calibri"/>
                <a:cs typeface="Calibri"/>
              </a:rPr>
              <a:t>PaLM</a:t>
            </a:r>
            <a:r>
              <a:rPr lang="en-US" b="1">
                <a:latin typeface="Calibri"/>
                <a:cs typeface="Calibri"/>
              </a:rPr>
              <a:t> 2</a:t>
            </a:r>
            <a:r>
              <a:rPr lang="en-US">
                <a:latin typeface="Calibri"/>
                <a:cs typeface="Calibri"/>
              </a:rPr>
              <a:t> model for question answer pair generation.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F8FB6-8066-970D-5DC3-EF3EA23BABF5}"/>
              </a:ext>
            </a:extLst>
          </p:cNvPr>
          <p:cNvSpPr txBox="1"/>
          <p:nvPr/>
        </p:nvSpPr>
        <p:spPr>
          <a:xfrm>
            <a:off x="9675181" y="5216096"/>
            <a:ext cx="2155747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cs typeface="Calibri"/>
              </a:rPr>
              <a:t>QA pairs saved in .</a:t>
            </a:r>
            <a:r>
              <a:rPr lang="en-US" err="1">
                <a:latin typeface="Calibri"/>
                <a:cs typeface="Calibri"/>
              </a:rPr>
              <a:t>json</a:t>
            </a:r>
            <a:r>
              <a:rPr lang="en-US">
                <a:latin typeface="Calibri"/>
                <a:cs typeface="Calibri"/>
              </a:rPr>
              <a:t> format to be used for fine-tuning LLMs</a:t>
            </a:r>
            <a:endParaRPr lang="en-US"/>
          </a:p>
        </p:txBody>
      </p:sp>
      <p:pic>
        <p:nvPicPr>
          <p:cNvPr id="12" name="Content Placeholder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624A81F-4312-2D7C-F554-CD0343B25D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344" y="2373445"/>
            <a:ext cx="8987215" cy="2105932"/>
          </a:xfrm>
        </p:spPr>
      </p:pic>
      <p:pic>
        <p:nvPicPr>
          <p:cNvPr id="13" name="Picture 12" descr="A close up of a text&#10;&#10;Description automatically generated">
            <a:extLst>
              <a:ext uri="{FF2B5EF4-FFF2-40B4-BE49-F238E27FC236}">
                <a16:creationId xmlns:a16="http://schemas.microsoft.com/office/drawing/2014/main" id="{18D378A4-5FF3-BAC9-92CA-7DA22653A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856" y="5062160"/>
            <a:ext cx="763905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086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706B7-0A1F-581B-4F03-236602C43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30076" cy="133765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>
                <a:latin typeface="Times New Roman"/>
                <a:cs typeface="Times New Roman"/>
              </a:rPr>
              <a:t>Data Transformation:</a:t>
            </a:r>
            <a:br>
              <a:rPr lang="en-US" b="1">
                <a:latin typeface="Times New Roman"/>
              </a:rPr>
            </a:br>
            <a:r>
              <a:rPr lang="en-US" b="1">
                <a:latin typeface="Times New Roman"/>
                <a:cs typeface="Times New Roman"/>
              </a:rPr>
              <a:t>Q-A pair generation using Persona Data</a:t>
            </a:r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5AE512-CCDD-33F6-224F-BE6692077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6886" y="2438003"/>
            <a:ext cx="9920513" cy="3428243"/>
          </a:xfrm>
        </p:spPr>
      </p:pic>
    </p:spTree>
    <p:extLst>
      <p:ext uri="{BB962C8B-B14F-4D97-AF65-F5344CB8AC3E}">
        <p14:creationId xmlns:p14="http://schemas.microsoft.com/office/powerpoint/2010/main" val="706544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706B7-0A1F-581B-4F03-236602C43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latin typeface="Times New Roman"/>
                <a:cs typeface="Times New Roman"/>
              </a:rPr>
              <a:t>Data Transformation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504C7A11-4D37-55D5-4A46-4FE28A2DC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2318" y="1970789"/>
            <a:ext cx="9316570" cy="2286560"/>
          </a:xfrm>
        </p:spPr>
      </p:pic>
      <p:pic>
        <p:nvPicPr>
          <p:cNvPr id="5" name="Picture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EF5C9A9D-FAD8-757A-3DEF-977DE873D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318" y="4255154"/>
            <a:ext cx="9316570" cy="24378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FA22BF-4FF1-E128-5DD7-705EC1AE1B5E}"/>
              </a:ext>
            </a:extLst>
          </p:cNvPr>
          <p:cNvSpPr txBox="1"/>
          <p:nvPr/>
        </p:nvSpPr>
        <p:spPr>
          <a:xfrm>
            <a:off x="10387911" y="2649416"/>
            <a:ext cx="1697018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Clean data stored in .txt format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F8FB6-8066-970D-5DC3-EF3EA23BABF5}"/>
              </a:ext>
            </a:extLst>
          </p:cNvPr>
          <p:cNvSpPr txBox="1"/>
          <p:nvPr/>
        </p:nvSpPr>
        <p:spPr>
          <a:xfrm>
            <a:off x="10376704" y="4599239"/>
            <a:ext cx="1708224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Reading the .txt file as a document for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660688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706B7-0A1F-581B-4F03-236602C43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latin typeface="Times New Roman"/>
                <a:cs typeface="Times New Roman"/>
              </a:rPr>
              <a:t>Data Transformation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FA22BF-4FF1-E128-5DD7-705EC1AE1B5E}"/>
              </a:ext>
            </a:extLst>
          </p:cNvPr>
          <p:cNvSpPr txBox="1"/>
          <p:nvPr/>
        </p:nvSpPr>
        <p:spPr>
          <a:xfrm>
            <a:off x="9513851" y="2055504"/>
            <a:ext cx="2190076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Chunking input data into 1024 characters with 24 characters overlap which is requirement for Cohere embedding model.</a:t>
            </a:r>
          </a:p>
        </p:txBody>
      </p:sp>
      <p:pic>
        <p:nvPicPr>
          <p:cNvPr id="7" name="Content Placeholder 6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A3B52F0D-93D8-B1AB-19FF-E5B4E7F97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264" b="43003"/>
          <a:stretch/>
        </p:blipFill>
        <p:spPr>
          <a:xfrm>
            <a:off x="838200" y="2140839"/>
            <a:ext cx="8509733" cy="1875854"/>
          </a:xfrm>
        </p:spPr>
      </p:pic>
      <p:pic>
        <p:nvPicPr>
          <p:cNvPr id="10" name="Picture 9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D821296-68C0-060B-79B6-6C63ED51C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411" y="4096311"/>
            <a:ext cx="5569323" cy="25089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E7B880-2045-3583-516C-2FAD76DB7163}"/>
              </a:ext>
            </a:extLst>
          </p:cNvPr>
          <p:cNvSpPr txBox="1"/>
          <p:nvPr/>
        </p:nvSpPr>
        <p:spPr>
          <a:xfrm>
            <a:off x="9513850" y="4845768"/>
            <a:ext cx="2190076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Vector embedding which is a result of cohere embedding(</a:t>
            </a: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context aware</a:t>
            </a:r>
            <a:r>
              <a:rPr lang="en-US">
                <a:latin typeface="Calibri"/>
                <a:ea typeface="Calibri"/>
                <a:cs typeface="Calibri"/>
              </a:rPr>
              <a:t> representation of data)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86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706B7-0A1F-581B-4F03-236602C43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latin typeface="Times New Roman"/>
                <a:cs typeface="Times New Roman"/>
              </a:rPr>
              <a:t>Data Transformation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FA22BF-4FF1-E128-5DD7-705EC1AE1B5E}"/>
              </a:ext>
            </a:extLst>
          </p:cNvPr>
          <p:cNvSpPr txBox="1"/>
          <p:nvPr/>
        </p:nvSpPr>
        <p:spPr>
          <a:xfrm>
            <a:off x="8550146" y="2313239"/>
            <a:ext cx="298569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Chucking process resulted in 66,782 chunks.</a:t>
            </a:r>
            <a:endParaRPr lang="en-US"/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1342C4C-2A12-E041-3EAC-CBD2AFAB3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580" y="2142004"/>
            <a:ext cx="6829985" cy="39299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7DB08D-04B2-D565-3245-691E3B10749C}"/>
              </a:ext>
            </a:extLst>
          </p:cNvPr>
          <p:cNvSpPr txBox="1"/>
          <p:nvPr/>
        </p:nvSpPr>
        <p:spPr>
          <a:xfrm>
            <a:off x="8550145" y="4868179"/>
            <a:ext cx="298569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Storing the embedded text in Pinecone database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51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706B7-0A1F-581B-4F03-236602C43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latin typeface="Times New Roman"/>
                <a:cs typeface="Times New Roman"/>
              </a:rPr>
              <a:t>Data Transformation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7DB08D-04B2-D565-3245-691E3B10749C}"/>
              </a:ext>
            </a:extLst>
          </p:cNvPr>
          <p:cNvSpPr txBox="1"/>
          <p:nvPr/>
        </p:nvSpPr>
        <p:spPr>
          <a:xfrm>
            <a:off x="4919439" y="1808973"/>
            <a:ext cx="298569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Pinecone database that is hosted on AWS.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5F39D6B-6A63-89A2-2A19-F2D34C25C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846" y="2463892"/>
            <a:ext cx="9114863" cy="416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17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706B7-0A1F-581B-4F03-236602C43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latin typeface="Times New Roman"/>
                <a:cs typeface="Times New Roman"/>
              </a:rPr>
              <a:t>Data Transformation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7DB08D-04B2-D565-3245-691E3B10749C}"/>
              </a:ext>
            </a:extLst>
          </p:cNvPr>
          <p:cNvSpPr txBox="1"/>
          <p:nvPr/>
        </p:nvSpPr>
        <p:spPr>
          <a:xfrm>
            <a:off x="9527725" y="2558878"/>
            <a:ext cx="2477693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Top 5 matches from the vector database for question: What is the treatment for Salicylates?</a:t>
            </a:r>
            <a:endParaRPr lang="en-US">
              <a:latin typeface="The Hand"/>
              <a:ea typeface="Calibri"/>
              <a:cs typeface="Calibri"/>
            </a:endParaRPr>
          </a:p>
        </p:txBody>
      </p:sp>
      <p:pic>
        <p:nvPicPr>
          <p:cNvPr id="3" name="Picture 2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F3086BA9-97E5-B0C4-9499-665787A49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57" y="2138362"/>
            <a:ext cx="9136742" cy="40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5703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6AFBB-3D3E-F1EE-CDDB-4ABAD5FF8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latin typeface="Times New Roman"/>
                <a:cs typeface="Times New Roman"/>
              </a:rPr>
              <a:t>Data Preparation</a:t>
            </a:r>
            <a:endParaRPr lang="en-US"/>
          </a:p>
        </p:txBody>
      </p:sp>
      <p:pic>
        <p:nvPicPr>
          <p:cNvPr id="6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B5F73F1-7A45-5ADF-56D0-F6B44EC7EB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867" y="2027246"/>
            <a:ext cx="9863347" cy="168218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9142EF-5210-92D0-3090-FD5B6A8B4876}"/>
              </a:ext>
            </a:extLst>
          </p:cNvPr>
          <p:cNvSpPr txBox="1"/>
          <p:nvPr/>
        </p:nvSpPr>
        <p:spPr>
          <a:xfrm>
            <a:off x="10040527" y="2380473"/>
            <a:ext cx="1573752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Persona data in QA format.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61099D-3F49-A5FA-E551-EFD1D88C0C31}"/>
              </a:ext>
            </a:extLst>
          </p:cNvPr>
          <p:cNvSpPr txBox="1"/>
          <p:nvPr/>
        </p:nvSpPr>
        <p:spPr>
          <a:xfrm>
            <a:off x="8101909" y="4330296"/>
            <a:ext cx="3108957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Split of persona data for LLM fine-tuning which are in QA format in the ratio of 80:10:10 for training, validation, and testing.</a:t>
            </a:r>
          </a:p>
        </p:txBody>
      </p:sp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7B326EC6-E7A0-861C-3A22-9B51EE4C2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967" y="3852106"/>
            <a:ext cx="590368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40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9E22D-7F6E-47B5-BF57-7F3F9985A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786614"/>
            <a:ext cx="4818888" cy="147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>
                <a:latin typeface="Times New Roman"/>
                <a:cs typeface="Times New Roman"/>
              </a:rPr>
              <a:t>Executive Summary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11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81825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02C7F9"/>
          </a:solidFill>
          <a:ln w="38100" cap="rnd">
            <a:solidFill>
              <a:srgbClr val="02C7F9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1DF3600-1BDB-02E8-33B8-63A9C4E4BE11}"/>
              </a:ext>
            </a:extLst>
          </p:cNvPr>
          <p:cNvSpPr txBox="1"/>
          <p:nvPr/>
        </p:nvSpPr>
        <p:spPr>
          <a:xfrm>
            <a:off x="6590603" y="2664886"/>
            <a:ext cx="4818888" cy="355078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85000" lnSpcReduction="10000"/>
          </a:bodyPr>
          <a:lstStyle/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en-US">
                <a:latin typeface="Times New Roman"/>
                <a:cs typeface="Times New Roman"/>
              </a:rPr>
              <a:t>Need for Chatbot RAG-based chatbot with Personality.</a:t>
            </a:r>
            <a:endParaRPr lang="en-US"/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en-US">
                <a:latin typeface="Times New Roman"/>
                <a:cs typeface="Times New Roman"/>
              </a:rPr>
              <a:t>Source the Personality and Domain data from various websites and books.</a:t>
            </a: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en-US">
                <a:latin typeface="Times New Roman"/>
                <a:cs typeface="Times New Roman"/>
              </a:rPr>
              <a:t>Create RAG-based architecture where Pinecone is used as a knowledge base from where the chatbot can get the latest data based on the user's question.</a:t>
            </a: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en-US">
                <a:latin typeface="Times New Roman"/>
                <a:cs typeface="Times New Roman"/>
              </a:rPr>
              <a:t>Use Large Language Models (LLM) to generate human-like responses based on the data retrieved from the knowledge base.</a:t>
            </a: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en-US">
                <a:latin typeface="Times New Roman"/>
                <a:cs typeface="Times New Roman"/>
              </a:rPr>
              <a:t>Fine-tune LLMs (Gemma 2, GPT 4o, Mistral 7B, </a:t>
            </a:r>
            <a:r>
              <a:rPr lang="en-US" err="1">
                <a:latin typeface="Times New Roman"/>
                <a:cs typeface="Times New Roman"/>
              </a:rPr>
              <a:t>LlaMA</a:t>
            </a:r>
            <a:r>
              <a:rPr lang="en-US">
                <a:latin typeface="Times New Roman"/>
                <a:cs typeface="Times New Roman"/>
              </a:rPr>
              <a:t> 3.2) to respond to user queries based on the user's persona of choice</a:t>
            </a: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en-US">
                <a:latin typeface="Times New Roman"/>
                <a:cs typeface="Times New Roman"/>
              </a:rPr>
              <a:t>Compare performance using OpenAI Evals and </a:t>
            </a:r>
            <a:r>
              <a:rPr lang="en-US" err="1">
                <a:latin typeface="Times New Roman"/>
                <a:cs typeface="Times New Roman"/>
              </a:rPr>
              <a:t>DeepEvals</a:t>
            </a:r>
            <a:r>
              <a:rPr lang="en-US">
                <a:latin typeface="Times New Roman"/>
                <a:cs typeface="Times New Roman"/>
              </a:rPr>
              <a:t> to choose the best LLM for </a:t>
            </a:r>
            <a:r>
              <a:rPr lang="en-US" err="1">
                <a:latin typeface="Times New Roman"/>
                <a:cs typeface="Times New Roman"/>
              </a:rPr>
              <a:t>SageSoulRAG</a:t>
            </a:r>
            <a:r>
              <a:rPr lang="en-US">
                <a:latin typeface="Times New Roman"/>
                <a:cs typeface="Times New Roman"/>
              </a:rPr>
              <a:t>.</a:t>
            </a:r>
          </a:p>
          <a:p>
            <a:pPr marL="342900" indent="-285750">
              <a:lnSpc>
                <a:spcPct val="110000"/>
              </a:lnSpc>
              <a:spcAft>
                <a:spcPts val="600"/>
              </a:spcAft>
              <a:buFont typeface="Arial"/>
              <a:buChar char="•"/>
            </a:pPr>
            <a:endParaRPr lang="en-US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F61DA7-2338-6484-2AF8-F8D2F73B6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36" y="1033878"/>
            <a:ext cx="5458968" cy="479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916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170462-26CD-F9CC-A565-0C26BD55B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 b="1">
                <a:latin typeface="Times New Roman"/>
                <a:cs typeface="Times New Roman"/>
              </a:rPr>
              <a:t>Data Statistics</a:t>
            </a:r>
            <a:endParaRPr lang="en-US" sz="5800">
              <a:latin typeface="Times New Roman"/>
              <a:cs typeface="Times New Roman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5B65D1-AEDE-E1B6-5753-3CFD5AC510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000300"/>
              </p:ext>
            </p:extLst>
          </p:nvPr>
        </p:nvGraphicFramePr>
        <p:xfrm>
          <a:off x="4655949" y="361627"/>
          <a:ext cx="7214617" cy="59045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9754">
                  <a:extLst>
                    <a:ext uri="{9D8B030D-6E8A-4147-A177-3AD203B41FA5}">
                      <a16:colId xmlns:a16="http://schemas.microsoft.com/office/drawing/2014/main" val="1712784580"/>
                    </a:ext>
                  </a:extLst>
                </a:gridCol>
                <a:gridCol w="3099786">
                  <a:extLst>
                    <a:ext uri="{9D8B030D-6E8A-4147-A177-3AD203B41FA5}">
                      <a16:colId xmlns:a16="http://schemas.microsoft.com/office/drawing/2014/main" val="3098042621"/>
                    </a:ext>
                  </a:extLst>
                </a:gridCol>
                <a:gridCol w="2615077">
                  <a:extLst>
                    <a:ext uri="{9D8B030D-6E8A-4147-A177-3AD203B41FA5}">
                      <a16:colId xmlns:a16="http://schemas.microsoft.com/office/drawing/2014/main" val="2129954496"/>
                    </a:ext>
                  </a:extLst>
                </a:gridCol>
              </a:tblGrid>
              <a:tr h="39461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Stage</a:t>
                      </a:r>
                    </a:p>
                  </a:txBody>
                  <a:tcPr marL="67924" marR="67924" marT="48905" marB="4890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Dataset</a:t>
                      </a:r>
                    </a:p>
                  </a:txBody>
                  <a:tcPr marL="67924" marR="67924" marT="48905" marB="4890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Number of File</a:t>
                      </a:r>
                      <a:r>
                        <a:rPr lang="en-US" sz="1200" b="1"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s</a:t>
                      </a:r>
                      <a:endParaRPr lang="en-US" sz="1200" b="1">
                        <a:effectLst/>
                        <a:latin typeface="Times New Roman"/>
                      </a:endParaRPr>
                    </a:p>
                  </a:txBody>
                  <a:tcPr marL="67924" marR="67924" marT="48905" marB="4890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67013"/>
                  </a:ext>
                </a:extLst>
              </a:tr>
              <a:tr h="394611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Raw Data Source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67924" marR="67924" marT="48905" marB="4890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Finance Domain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67924" marR="67924" marT="48905" marB="4890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7 pdf files + </a:t>
                      </a:r>
                      <a:r>
                        <a:rPr lang="en-US" sz="1200" err="1"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RapidAPI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67924" marR="67924" marT="48905" marB="4890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313914"/>
                  </a:ext>
                </a:extLst>
              </a:tr>
              <a:tr h="394611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67924" marR="67924" marT="48905" marB="4890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Healthcare Domain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67924" marR="67924" marT="48905" marB="4890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1 pdf files + </a:t>
                      </a:r>
                      <a:r>
                        <a:rPr lang="en-US" sz="1200" err="1"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RapidAPI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67924" marR="67924" marT="48905" marB="4890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1315813"/>
                  </a:ext>
                </a:extLst>
              </a:tr>
              <a:tr h="818453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67924" marR="67924" marT="48905" marB="4890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Mr. Robert Kiyosaki Persona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Dr. Sanjay Gupta Persona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67924" marR="67924" marT="48905" marB="4890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5 pdf files + Podcast transcripts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2 pdf files + Podcast transcripts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67924" marR="67924" marT="48905" marB="4890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546142"/>
                  </a:ext>
                </a:extLst>
              </a:tr>
              <a:tr h="394611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Data Pre-processing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67924" marR="67924" marT="48905" marB="4890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Domain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67924" marR="67924" marT="48905" marB="4890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1 txt file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67924" marR="67924" marT="48905" marB="4890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162147"/>
                  </a:ext>
                </a:extLst>
              </a:tr>
              <a:tr h="394611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67924" marR="67924" marT="48905" marB="4890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Persona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67924" marR="67924" marT="48905" marB="4890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1 txt file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67924" marR="67924" marT="48905" marB="4890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617381"/>
                  </a:ext>
                </a:extLst>
              </a:tr>
              <a:tr h="613840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Data Transformation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67924" marR="67924" marT="48905" marB="4890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Data stored in Pinecone database as (id, vector, meta-data)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67924" marR="67924" marT="48905" marB="4890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66,782 records each with 1024 vectors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67924" marR="67924" marT="48905" marB="4890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2305364"/>
                  </a:ext>
                </a:extLst>
              </a:tr>
              <a:tr h="2499205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Data Preparation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67924" marR="67924" marT="48905" marB="4890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Training dataset for Mr. Robert Kiyosaki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Training dataset for Dr. Sanjay Gupta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Validation dataset for Mr. Robert Kiyosaki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Validation dataset for Dr. Sanjay Gupta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Test dataset for Mr. Robert Kiyosaki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Test dataset for Dr. Sanjay Gupta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67924" marR="67924" marT="48905" marB="4890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11,757 question-answer pairs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3,733 question-answer pairs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1,470 question-answer pairs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466 question-answer pairs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1,470 question-answer pairs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466 question-answer pairs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67924" marR="67924" marT="48905" marB="4890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32626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54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78C7500-B879-4540-BA6C-EC3398982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170462-26CD-F9CC-A565-0C26BD55B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27710"/>
            <a:ext cx="3364993" cy="1600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600" b="1">
                <a:latin typeface="Times New Roman"/>
                <a:cs typeface="Times New Roman"/>
              </a:rPr>
              <a:t>Data Statistics</a:t>
            </a:r>
            <a:endParaRPr lang="en-US" sz="46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4884261"/>
              <a:ext cx="360" cy="2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4868832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7952" y="4527708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rgbClr val="F7FC1C"/>
          </a:solidFill>
          <a:ln w="34925">
            <a:solidFill>
              <a:srgbClr val="F7FC1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E8453A-BD20-B22E-9E3F-B14C7D4FB10D}"/>
              </a:ext>
            </a:extLst>
          </p:cNvPr>
          <p:cNvSpPr txBox="1"/>
          <p:nvPr/>
        </p:nvSpPr>
        <p:spPr>
          <a:xfrm>
            <a:off x="4453127" y="4527708"/>
            <a:ext cx="7107937" cy="16002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85000" lnSpcReduction="10000"/>
          </a:bodyPr>
          <a:lstStyle/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1700">
                <a:latin typeface="Times New Roman"/>
                <a:cs typeface="Times New Roman"/>
              </a:rPr>
              <a:t>The histogram indicates that the data in the Pinecone vector database is uniformly distributed and normalized, with vector values mainly concentrated around zero, ranging from approximately -0.20 to 0.15.</a:t>
            </a:r>
            <a:endParaRPr lang="en-US"/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1700">
                <a:latin typeface="Times New Roman"/>
                <a:cs typeface="Times New Roman"/>
              </a:rPr>
              <a:t>The heatmap visualizes document similarity in the finance domain, with Doc 3 and Doc 6 showing the highest similarity at 0.75.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1700">
                <a:latin typeface="Times New Roman"/>
                <a:cs typeface="Times New Roman"/>
              </a:rPr>
              <a:t>The word cloud distills key investment banking concepts into a concise visual reference, aiding comprehension and application in the finance industry.</a:t>
            </a:r>
          </a:p>
        </p:txBody>
      </p:sp>
      <p:pic>
        <p:nvPicPr>
          <p:cNvPr id="11" name="Picture 10" descr="A graph of a distribution of vector&#10;&#10;Description automatically generated">
            <a:extLst>
              <a:ext uri="{FF2B5EF4-FFF2-40B4-BE49-F238E27FC236}">
                <a16:creationId xmlns:a16="http://schemas.microsoft.com/office/drawing/2014/main" id="{8B136B7C-A1F4-F278-9B55-023141BC63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47" r="4" b="4"/>
          <a:stretch/>
        </p:blipFill>
        <p:spPr>
          <a:xfrm>
            <a:off x="173736" y="711387"/>
            <a:ext cx="3840480" cy="29937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2BDBF3-4D4A-E82C-5B9C-087607DC5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5760" y="1070534"/>
            <a:ext cx="3840480" cy="2275484"/>
          </a:xfrm>
          <a:prstGeom prst="rect">
            <a:avLst/>
          </a:prstGeom>
        </p:spPr>
      </p:pic>
      <p:pic>
        <p:nvPicPr>
          <p:cNvPr id="5" name="Picture 4" descr="A close-up of words&#10;&#10;Description automatically generated">
            <a:extLst>
              <a:ext uri="{FF2B5EF4-FFF2-40B4-BE49-F238E27FC236}">
                <a16:creationId xmlns:a16="http://schemas.microsoft.com/office/drawing/2014/main" id="{5D993550-CD51-4634-94A1-C73DD78E7B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943" r="16504" b="2"/>
          <a:stretch/>
        </p:blipFill>
        <p:spPr>
          <a:xfrm>
            <a:off x="8177784" y="711373"/>
            <a:ext cx="3840480" cy="299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3922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CF7C1D-CEA5-7021-3D55-67CEFEA53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8000" b="1">
                <a:solidFill>
                  <a:schemeClr val="accent1"/>
                </a:solidFill>
                <a:latin typeface="Times New Roman"/>
                <a:cs typeface="Times New Roman"/>
              </a:rPr>
              <a:t>Model Development</a:t>
            </a:r>
            <a:endParaRPr lang="en-US" sz="8000">
              <a:solidFill>
                <a:schemeClr val="accent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C47F2DB-FF9E-2B7C-C023-EE13FB74CC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1847933"/>
              </p:ext>
            </p:extLst>
          </p:nvPr>
        </p:nvGraphicFramePr>
        <p:xfrm>
          <a:off x="838200" y="1928813"/>
          <a:ext cx="10515600" cy="4252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39573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67F246-CEC9-A788-3C95-436BA3EAE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658887" cy="1956841"/>
          </a:xfrm>
        </p:spPr>
        <p:txBody>
          <a:bodyPr anchor="b">
            <a:normAutofit/>
          </a:bodyPr>
          <a:lstStyle/>
          <a:p>
            <a:r>
              <a:rPr lang="en-US" sz="6100" b="1">
                <a:latin typeface="Times New Roman"/>
                <a:cs typeface="Times New Roman"/>
              </a:rPr>
              <a:t>Model Proposals</a:t>
            </a:r>
            <a:endParaRPr lang="en-US"/>
          </a:p>
        </p:txBody>
      </p:sp>
      <p:sp>
        <p:nvSpPr>
          <p:cNvPr id="3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54D7FF"/>
          </a:solidFill>
          <a:ln w="38100" cap="rnd">
            <a:solidFill>
              <a:srgbClr val="54D7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A7967-C778-F35C-91D6-5DE32FACE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b="1">
                <a:latin typeface="Times New Roman"/>
                <a:cs typeface="Times New Roman"/>
              </a:rPr>
              <a:t>The project utilizes four large language models: </a:t>
            </a:r>
            <a:endParaRPr lang="en-US" sz="1800" strike="sngStrike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en-US" sz="1800">
                <a:latin typeface="Times New Roman"/>
                <a:cs typeface="Times New Roman"/>
              </a:rPr>
              <a:t>GPT 4o (Generative Pre-trained Transformer)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 sz="1800" err="1">
                <a:latin typeface="Times New Roman"/>
                <a:cs typeface="Times New Roman"/>
              </a:rPr>
              <a:t>LlaMA</a:t>
            </a:r>
            <a:r>
              <a:rPr lang="en-US" sz="1800">
                <a:latin typeface="Times New Roman"/>
                <a:cs typeface="Times New Roman"/>
              </a:rPr>
              <a:t> 3.2 (Large Language Model Meta AI 2) </a:t>
            </a:r>
          </a:p>
          <a:p>
            <a:pPr>
              <a:lnSpc>
                <a:spcPct val="100000"/>
              </a:lnSpc>
            </a:pPr>
            <a:r>
              <a:rPr lang="en-US" sz="1800">
                <a:latin typeface="Times New Roman"/>
                <a:cs typeface="Times New Roman"/>
              </a:rPr>
              <a:t>Gemma 2</a:t>
            </a:r>
          </a:p>
          <a:p>
            <a:pPr>
              <a:lnSpc>
                <a:spcPct val="100000"/>
              </a:lnSpc>
            </a:pPr>
            <a:r>
              <a:rPr lang="en-US" sz="1800">
                <a:latin typeface="Times New Roman"/>
                <a:cs typeface="Times New Roman"/>
              </a:rPr>
              <a:t>Mistral 7B (Mistral 7 Billion Parameters)</a:t>
            </a:r>
          </a:p>
        </p:txBody>
      </p:sp>
      <p:pic>
        <p:nvPicPr>
          <p:cNvPr id="5" name="Picture 4" descr="Toy robot in black and grey background">
            <a:extLst>
              <a:ext uri="{FF2B5EF4-FFF2-40B4-BE49-F238E27FC236}">
                <a16:creationId xmlns:a16="http://schemas.microsoft.com/office/drawing/2014/main" id="{06C8BB42-AE91-5401-C28A-F1F59D0A78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7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638319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ECE8CE-2869-4C5F-E7C3-A8BDFF9CB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221212"/>
            <a:ext cx="10909640" cy="9049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700" b="1">
                <a:latin typeface="Times New Roman"/>
                <a:cs typeface="Times New Roman"/>
              </a:rPr>
              <a:t>Model Comparison and Justification</a:t>
            </a:r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9FB03D-D478-F355-3A60-49A53DE69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62983"/>
              </p:ext>
            </p:extLst>
          </p:nvPr>
        </p:nvGraphicFramePr>
        <p:xfrm>
          <a:off x="143346" y="1124139"/>
          <a:ext cx="12046818" cy="5615315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008886">
                  <a:extLst>
                    <a:ext uri="{9D8B030D-6E8A-4147-A177-3AD203B41FA5}">
                      <a16:colId xmlns:a16="http://schemas.microsoft.com/office/drawing/2014/main" val="2083737253"/>
                    </a:ext>
                  </a:extLst>
                </a:gridCol>
                <a:gridCol w="2940817">
                  <a:extLst>
                    <a:ext uri="{9D8B030D-6E8A-4147-A177-3AD203B41FA5}">
                      <a16:colId xmlns:a16="http://schemas.microsoft.com/office/drawing/2014/main" val="1721850358"/>
                    </a:ext>
                  </a:extLst>
                </a:gridCol>
                <a:gridCol w="2657590">
                  <a:extLst>
                    <a:ext uri="{9D8B030D-6E8A-4147-A177-3AD203B41FA5}">
                      <a16:colId xmlns:a16="http://schemas.microsoft.com/office/drawing/2014/main" val="3032184792"/>
                    </a:ext>
                  </a:extLst>
                </a:gridCol>
                <a:gridCol w="2533247">
                  <a:extLst>
                    <a:ext uri="{9D8B030D-6E8A-4147-A177-3AD203B41FA5}">
                      <a16:colId xmlns:a16="http://schemas.microsoft.com/office/drawing/2014/main" val="1390431641"/>
                    </a:ext>
                  </a:extLst>
                </a:gridCol>
                <a:gridCol w="2906278">
                  <a:extLst>
                    <a:ext uri="{9D8B030D-6E8A-4147-A177-3AD203B41FA5}">
                      <a16:colId xmlns:a16="http://schemas.microsoft.com/office/drawing/2014/main" val="1505865676"/>
                    </a:ext>
                  </a:extLst>
                </a:gridCol>
              </a:tblGrid>
              <a:tr h="34428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cap="all" spc="6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Features</a:t>
                      </a:r>
                    </a:p>
                  </a:txBody>
                  <a:tcPr marL="4459" marR="4459" marT="16055" marB="16055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all" spc="6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GPT 4o</a:t>
                      </a:r>
                    </a:p>
                  </a:txBody>
                  <a:tcPr marL="4459" marR="4459" marT="16055" marB="16055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all" spc="6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Mistral 7B</a:t>
                      </a:r>
                    </a:p>
                  </a:txBody>
                  <a:tcPr marL="4459" marR="4459" marT="16055" marB="16055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all" spc="6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Llama 3.2</a:t>
                      </a:r>
                    </a:p>
                  </a:txBody>
                  <a:tcPr marL="4459" marR="4459" marT="16055" marB="16055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all" spc="6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Gemma 2</a:t>
                      </a:r>
                    </a:p>
                  </a:txBody>
                  <a:tcPr marL="4459" marR="4459" marT="16055" marB="16055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456182"/>
                  </a:ext>
                </a:extLst>
              </a:tr>
              <a:tr h="187794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Model Type</a:t>
                      </a:r>
                    </a:p>
                  </a:txBody>
                  <a:tcPr marL="4459" marR="4459" marT="4459" marB="16055" anchor="b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Autoregressive Transformer Language Model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Transformer-based Language Model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Transformer-based Language Model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Transformer-based Language Model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7022434"/>
                  </a:ext>
                </a:extLst>
              </a:tr>
              <a:tr h="328640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Application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Text Generation, Comprehension, Summarization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Text generation, language modeling, language understanding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Language Model Pre-training, Text Generation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Text generation, language understanding, complex reasoning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7281741"/>
                  </a:ext>
                </a:extLst>
              </a:tr>
              <a:tr h="187794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Pre-training Data</a:t>
                      </a:r>
                    </a:p>
                  </a:txBody>
                  <a:tcPr marL="4459" marR="4459" marT="4459" marB="16055" anchor="b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Broad and diverse internet text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Web-scale text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Web-scale text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Extremely large and diverse dataset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8026496"/>
                  </a:ext>
                </a:extLst>
              </a:tr>
              <a:tr h="328640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Fine-tuning Data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Depends on application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Can be tailored to specific applications using relevant datasets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Depends on application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Adaptable through fine-tuning on specialized datasets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614053"/>
                  </a:ext>
                </a:extLst>
              </a:tr>
              <a:tr h="187794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Input Encoding</a:t>
                      </a:r>
                    </a:p>
                  </a:txBody>
                  <a:tcPr marL="4459" marR="4459" marT="4459" marB="16055" anchor="b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Tokenized text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Tokenized text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Tokenized text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Tokenized text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2452996"/>
                  </a:ext>
                </a:extLst>
              </a:tr>
              <a:tr h="187794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Output Encoding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Probability distribution over vocabulary tokens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Probability distribution over vocabulary tokens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Probability distribution over vocabulary tokens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Probability distribution over vocabulary tokens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566587"/>
                  </a:ext>
                </a:extLst>
              </a:tr>
              <a:tr h="328640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Bidirectionality</a:t>
                      </a:r>
                    </a:p>
                  </a:txBody>
                  <a:tcPr marL="4459" marR="4459" marT="4459" marB="16055" anchor="b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Unidirectional (left-to-right)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Bidirectional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Bidirectional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Unidirectional in generation tasks but can utilize bidirectional contexts in understanding tasks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121000"/>
                  </a:ext>
                </a:extLst>
              </a:tr>
              <a:tr h="328640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Maximum Context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Context window determined by the token limit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Larger context window than traditional models like BERT, but typically less than GPT-3.5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Larger context window than BERT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Extensive context window, generally larger than most transformer models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572084"/>
                  </a:ext>
                </a:extLst>
              </a:tr>
              <a:tr h="187794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Parameters</a:t>
                      </a:r>
                    </a:p>
                  </a:txBody>
                  <a:tcPr marL="4459" marR="4459" marT="4459" marB="16055" anchor="b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Extremely large (billions of parameters)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Large, with hundreds of millions of parameters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Large (hundreds of millions of parameters)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Extremely large (billions of parameters)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71696"/>
                  </a:ext>
                </a:extLst>
              </a:tr>
              <a:tr h="328640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Architecture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Transformer with variations (GPT)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Transformer with optimizations for better handling of different lengths of context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Transformer with variations (LLAMAs)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Advanced transformer architecture with modifications for handling complex reasoning and larger context windows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000676"/>
                  </a:ext>
                </a:extLst>
              </a:tr>
              <a:tr h="187794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Training Time</a:t>
                      </a:r>
                    </a:p>
                  </a:txBody>
                  <a:tcPr marL="4459" marR="4459" marT="4459" marB="16055" anchor="b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Weeks to months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Requires weeks to months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Weeks to months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Extensive, often spanning several months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4266575"/>
                  </a:ext>
                </a:extLst>
              </a:tr>
              <a:tr h="187794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Space Complexity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Extremely large (hundreds of GBs)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Very large (tens of GBs)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Very large (tens of GBs)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Extremely large (hundreds of GBs)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3106799"/>
                  </a:ext>
                </a:extLst>
              </a:tr>
              <a:tr h="328640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Computational Complexity</a:t>
                      </a:r>
                    </a:p>
                  </a:txBody>
                  <a:tcPr marL="4459" marR="4459" marT="4459" marB="16055" anchor="b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Very high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High, but optimized for more efficient processing compared to earlier models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High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Very high, due to the large model size and complexity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089027"/>
                  </a:ext>
                </a:extLst>
              </a:tr>
              <a:tr h="1111118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Strengths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1. Wide-ranging comprehension &amp; generation</a:t>
                      </a:r>
                    </a:p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2. Capable of generating high-quality, diverse, and contextually relevant text.</a:t>
                      </a:r>
                    </a:p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3. Can be fine-tuned for specific tasks with relatively small amounts of task-specific data.</a:t>
                      </a:r>
                    </a:p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4. Able to capture and utilize context from preceding text to generate contextually relevant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1. Coherent and contextually relevant text generation</a:t>
                      </a:r>
                    </a:p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2. Bidirectional context.</a:t>
                      </a:r>
                    </a:p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3. Scalable to various tasks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1. Adaptable &amp; competent generation</a:t>
                      </a:r>
                    </a:p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2. Competent in generating fluent and coherent text across various domains.</a:t>
                      </a:r>
                    </a:p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3. Can adapt to specific tasks with fine-tuning on task-specific datasets.</a:t>
                      </a:r>
                    </a:p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4. Utilizes context from input text to enhance understanding and generation of text.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1. Complex reasoning</a:t>
                      </a:r>
                    </a:p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2. High-quality, diverse text generation</a:t>
                      </a:r>
                    </a:p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3. Effective in diverse applications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417464"/>
                  </a:ext>
                </a:extLst>
              </a:tr>
              <a:tr h="724436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Limitations</a:t>
                      </a:r>
                    </a:p>
                  </a:txBody>
                  <a:tcPr marL="4459" marR="4459" marT="4459" marB="16055" anchor="b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1. Enormous computational resources required</a:t>
                      </a:r>
                    </a:p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2. Cost-prohibitive for many organizations</a:t>
                      </a:r>
                    </a:p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3. Limited fine-tuning data might restrict adaptation to specific tasks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114300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1. Challenges in complex language understanding</a:t>
                      </a:r>
                    </a:p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2. Dependent on fine-tuning quality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1. May struggle with rare or specialized topics due to pre-training on web-scale text</a:t>
                      </a:r>
                    </a:p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2. Fine-tuning data quality and quantity may affect performance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1. Significant computational resources needed</a:t>
                      </a:r>
                    </a:p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2. Potential for biased outputs if not monitored</a:t>
                      </a:r>
                    </a:p>
                  </a:txBody>
                  <a:tcPr marL="4459" marR="4459" marT="4459" marB="1605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75137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94589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3265D-CF27-D9A9-3D28-7B306DBA9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43" y="150419"/>
            <a:ext cx="11511480" cy="1340651"/>
          </a:xfrm>
        </p:spPr>
        <p:txBody>
          <a:bodyPr>
            <a:noAutofit/>
          </a:bodyPr>
          <a:lstStyle/>
          <a:p>
            <a:pPr algn="ctr"/>
            <a:r>
              <a:rPr lang="en-US" sz="4000" b="1">
                <a:latin typeface="Times New Roman"/>
                <a:ea typeface="+mj-lt"/>
                <a:cs typeface="Times New Roman"/>
              </a:rPr>
              <a:t>Comparative Analysis of Embedding Models: Pinecone vs. Other Vector Databases</a:t>
            </a:r>
            <a:endParaRPr lang="en-US" sz="4000" b="1">
              <a:latin typeface="Times New Roman"/>
              <a:cs typeface="Times New Roman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80AC048-2F36-0796-A569-CD0545BB2B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371140"/>
              </p:ext>
            </p:extLst>
          </p:nvPr>
        </p:nvGraphicFramePr>
        <p:xfrm>
          <a:off x="63500" y="1883833"/>
          <a:ext cx="4626418" cy="484444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05416">
                  <a:extLst>
                    <a:ext uri="{9D8B030D-6E8A-4147-A177-3AD203B41FA5}">
                      <a16:colId xmlns:a16="http://schemas.microsoft.com/office/drawing/2014/main" val="2212930897"/>
                    </a:ext>
                  </a:extLst>
                </a:gridCol>
                <a:gridCol w="849814">
                  <a:extLst>
                    <a:ext uri="{9D8B030D-6E8A-4147-A177-3AD203B41FA5}">
                      <a16:colId xmlns:a16="http://schemas.microsoft.com/office/drawing/2014/main" val="3613848105"/>
                    </a:ext>
                  </a:extLst>
                </a:gridCol>
                <a:gridCol w="849814">
                  <a:extLst>
                    <a:ext uri="{9D8B030D-6E8A-4147-A177-3AD203B41FA5}">
                      <a16:colId xmlns:a16="http://schemas.microsoft.com/office/drawing/2014/main" val="2408217868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2842106163"/>
                    </a:ext>
                  </a:extLst>
                </a:gridCol>
                <a:gridCol w="863041">
                  <a:extLst>
                    <a:ext uri="{9D8B030D-6E8A-4147-A177-3AD203B41FA5}">
                      <a16:colId xmlns:a16="http://schemas.microsoft.com/office/drawing/2014/main" val="31530737"/>
                    </a:ext>
                  </a:extLst>
                </a:gridCol>
              </a:tblGrid>
              <a:tr h="527899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Embedding Model</a:t>
                      </a:r>
                      <a:endParaRPr lang="en-US" sz="1100" b="1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Integration with LLMs</a:t>
                      </a:r>
                      <a:endParaRPr lang="en-US" sz="1100" b="1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Performance Enhancements</a:t>
                      </a:r>
                      <a:endParaRPr lang="en-US" sz="1100" b="1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Model Compatibility</a:t>
                      </a:r>
                      <a:endParaRPr lang="en-US" sz="1100" b="1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Notable Features</a:t>
                      </a:r>
                      <a:endParaRPr lang="en-US" sz="1100" b="1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715269"/>
                  </a:ext>
                </a:extLst>
              </a:tr>
              <a:tr h="768896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Cohere</a:t>
                      </a:r>
                      <a:endParaRPr lang="en-US" sz="10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Seamless and efficient</a:t>
                      </a:r>
                      <a:endParaRPr lang="en-US" sz="10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High semantic relevance</a:t>
                      </a:r>
                      <a:endParaRPr lang="en-US" sz="10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Adaptable to all four models</a:t>
                      </a:r>
                      <a:endParaRPr lang="en-US" sz="10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Deep semantic understanding, improves retrieval accuracy</a:t>
                      </a:r>
                      <a:endParaRPr lang="en-US" sz="10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68990"/>
                  </a:ext>
                </a:extLst>
              </a:tr>
              <a:tr h="768896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Word2Vec</a:t>
                      </a:r>
                      <a:endParaRPr lang="en-US" sz="10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Moderate, manual tuning</a:t>
                      </a:r>
                      <a:endParaRPr lang="en-US" sz="10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Basic contextual matches</a:t>
                      </a:r>
                      <a:endParaRPr lang="en-US" sz="10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Limited by simpler contexts</a:t>
                      </a:r>
                      <a:endParaRPr lang="en-US" sz="10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Well-established, but less nuanced than newer models</a:t>
                      </a:r>
                      <a:endParaRPr lang="en-US" sz="10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430642"/>
                  </a:ext>
                </a:extLst>
              </a:tr>
              <a:tr h="768896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BERT</a:t>
                      </a:r>
                      <a:endParaRPr lang="en-US" sz="10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Complex, requires more integration work</a:t>
                      </a:r>
                      <a:endParaRPr lang="en-US" sz="10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Better at understanding sentence contexts</a:t>
                      </a:r>
                      <a:endParaRPr lang="en-US" sz="10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Good for Mistral 7B and Llama 3.2, less for GPT 4o and Gemma 2</a:t>
                      </a:r>
                      <a:endParaRPr lang="en-US" sz="10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Good at sentence-level embeddings, but bulky</a:t>
                      </a:r>
                      <a:endParaRPr lang="en-US" sz="10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158744"/>
                  </a:ext>
                </a:extLst>
              </a:tr>
              <a:tr h="768896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err="1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GloVe</a:t>
                      </a:r>
                      <a:endParaRPr lang="en-US" sz="10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Easier to integrate than BERT</a:t>
                      </a:r>
                      <a:endParaRPr lang="en-US" sz="10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Moderate improvement in relevance</a:t>
                      </a:r>
                      <a:endParaRPr lang="en-US" sz="10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Broad compatibility, best with simpler query handling</a:t>
                      </a:r>
                      <a:endParaRPr lang="en-US" sz="10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Focuses on co-occurrence statistics, less detailed</a:t>
                      </a:r>
                      <a:endParaRPr lang="en-US" sz="10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629012"/>
                  </a:ext>
                </a:extLst>
              </a:tr>
              <a:tr h="1005416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err="1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FastText</a:t>
                      </a:r>
                      <a:endParaRPr lang="en-US" sz="10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Similar to Word2Vec, slightly better</a:t>
                      </a:r>
                      <a:endParaRPr lang="en-US" sz="10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Captures morphological nuances</a:t>
                      </a:r>
                      <a:endParaRPr lang="en-US" sz="10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Generally compatible, optimal for language understanding tasks</a:t>
                      </a:r>
                      <a:endParaRPr lang="en-US" sz="10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Good at handling out-of-vocabulary words</a:t>
                      </a:r>
                      <a:endParaRPr lang="en-US" sz="10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0469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31A5735-ED87-D2EF-C795-1152135F8C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203444"/>
              </p:ext>
            </p:extLst>
          </p:nvPr>
        </p:nvGraphicFramePr>
        <p:xfrm>
          <a:off x="4759996" y="1858430"/>
          <a:ext cx="7242956" cy="485595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34708">
                  <a:extLst>
                    <a:ext uri="{9D8B030D-6E8A-4147-A177-3AD203B41FA5}">
                      <a16:colId xmlns:a16="http://schemas.microsoft.com/office/drawing/2014/main" val="3348565389"/>
                    </a:ext>
                  </a:extLst>
                </a:gridCol>
                <a:gridCol w="1034708">
                  <a:extLst>
                    <a:ext uri="{9D8B030D-6E8A-4147-A177-3AD203B41FA5}">
                      <a16:colId xmlns:a16="http://schemas.microsoft.com/office/drawing/2014/main" val="1780283711"/>
                    </a:ext>
                  </a:extLst>
                </a:gridCol>
                <a:gridCol w="1034708">
                  <a:extLst>
                    <a:ext uri="{9D8B030D-6E8A-4147-A177-3AD203B41FA5}">
                      <a16:colId xmlns:a16="http://schemas.microsoft.com/office/drawing/2014/main" val="1206765649"/>
                    </a:ext>
                  </a:extLst>
                </a:gridCol>
                <a:gridCol w="1034708">
                  <a:extLst>
                    <a:ext uri="{9D8B030D-6E8A-4147-A177-3AD203B41FA5}">
                      <a16:colId xmlns:a16="http://schemas.microsoft.com/office/drawing/2014/main" val="3121589410"/>
                    </a:ext>
                  </a:extLst>
                </a:gridCol>
                <a:gridCol w="1034708">
                  <a:extLst>
                    <a:ext uri="{9D8B030D-6E8A-4147-A177-3AD203B41FA5}">
                      <a16:colId xmlns:a16="http://schemas.microsoft.com/office/drawing/2014/main" val="1352746322"/>
                    </a:ext>
                  </a:extLst>
                </a:gridCol>
                <a:gridCol w="1034708">
                  <a:extLst>
                    <a:ext uri="{9D8B030D-6E8A-4147-A177-3AD203B41FA5}">
                      <a16:colId xmlns:a16="http://schemas.microsoft.com/office/drawing/2014/main" val="2702415611"/>
                    </a:ext>
                  </a:extLst>
                </a:gridCol>
                <a:gridCol w="1034708">
                  <a:extLst>
                    <a:ext uri="{9D8B030D-6E8A-4147-A177-3AD203B41FA5}">
                      <a16:colId xmlns:a16="http://schemas.microsoft.com/office/drawing/2014/main" val="3787302068"/>
                    </a:ext>
                  </a:extLst>
                </a:gridCol>
              </a:tblGrid>
              <a:tr h="859764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Feature</a:t>
                      </a:r>
                      <a:endParaRPr lang="en-US" sz="1000" b="1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Pinecone (Pinecone Vector Database)</a:t>
                      </a:r>
                      <a:endParaRPr lang="en-US" sz="1000" b="1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err="1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Faiss</a:t>
                      </a:r>
                      <a:r>
                        <a:rPr lang="en-US" sz="1000" b="1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 (Facebook AI Similarity Search)</a:t>
                      </a:r>
                      <a:endParaRPr lang="en-US" sz="1000" b="1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Chroma (Chroma Vector Database)</a:t>
                      </a:r>
                      <a:endParaRPr lang="en-US" sz="1000" b="1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Annoy (Approximate Nearest Neighbors Oh Yeah)</a:t>
                      </a:r>
                      <a:endParaRPr lang="en-US" sz="1000" b="1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Elasticsearch (Elasticsearch Vector Database)</a:t>
                      </a:r>
                      <a:endParaRPr lang="en-US" sz="1000" b="1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err="1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ScaNN</a:t>
                      </a:r>
                      <a:r>
                        <a:rPr lang="en-US" sz="1000" b="1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 (Scalable Nearest Neighbors)</a:t>
                      </a:r>
                      <a:endParaRPr lang="en-US" sz="1000" b="1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657691"/>
                  </a:ext>
                </a:extLst>
              </a:tr>
              <a:tr h="708445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Integration in RAG Systems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Seamless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Custom setup (requires manual configuration and optimization)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Custom setup (requires manual configuration and optimization)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Custom setup (requires manual configuration and optimization)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Moderate setup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Custom setup (requires manual configuration and optimization)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099961"/>
                  </a:ext>
                </a:extLst>
              </a:tr>
              <a:tr h="398931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Enhancing Retrieval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Optimized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Highly optimized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Moderately optimized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Not optimized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Optimized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Highly optimized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180844"/>
                  </a:ext>
                </a:extLst>
              </a:tr>
              <a:tr h="708445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Fine-tuning on Specific Data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Dynamic updates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Static indexing (no dynamic changes without re-indexing)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Static indexing (no dynamic changes without re-indexing)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Static indexing (no dynamic changes without re-indexing)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Dynamic updates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Static indexing (no dynamic changes without re-indexing)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748892"/>
                  </a:ext>
                </a:extLst>
              </a:tr>
              <a:tr h="398931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Improving Context Understanding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High concurrency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Moderate concurrency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Low concurrency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Low concurrency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High concurrency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Moderate concurrency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402863"/>
                  </a:ext>
                </a:extLst>
              </a:tr>
              <a:tr h="398931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Advantages of Embeddings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Up-to-date and precise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Efficient but static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Less efficient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Less efficient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Efficient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Efficient but static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6646265"/>
                  </a:ext>
                </a:extLst>
              </a:tr>
              <a:tr h="398931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Scalability and Efficiency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High scalability, low latency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High scalability, moderate latency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Moderate scalability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Low scalability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High scalability, moderate latency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High scalability, moderate latency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355361"/>
                  </a:ext>
                </a:extLst>
              </a:tr>
              <a:tr h="240734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Versatility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High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Moderate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Low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Low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High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Moderate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068003"/>
                  </a:ext>
                </a:extLst>
              </a:tr>
              <a:tr h="371419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Dependency on Quality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High quality management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Good quality management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Moderate quality management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Moderate quality management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Good quality management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Good quality management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7479961"/>
                  </a:ext>
                </a:extLst>
              </a:tr>
              <a:tr h="371419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Integration Complexity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Simplified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Complex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Complex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Complex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Moderate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Complex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25400" marR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663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19566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8E4FE-32CC-304B-2CCD-86CEF550D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13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>
                <a:latin typeface="Times New Roman"/>
                <a:cs typeface="Times New Roman"/>
              </a:rPr>
              <a:t>OpenAI and Deep Evaluation Methods</a:t>
            </a:r>
            <a:endParaRPr lang="en-US"/>
          </a:p>
        </p:txBody>
      </p:sp>
      <p:pic>
        <p:nvPicPr>
          <p:cNvPr id="5" name="Picture 4" descr="A blue background with yellow squares&#10;&#10;Description automatically generated">
            <a:extLst>
              <a:ext uri="{FF2B5EF4-FFF2-40B4-BE49-F238E27FC236}">
                <a16:creationId xmlns:a16="http://schemas.microsoft.com/office/drawing/2014/main" id="{9005CDEE-A927-D5BC-D8A2-F5A05E3FC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815" y="3339069"/>
            <a:ext cx="2478637" cy="1478734"/>
          </a:xfrm>
          <a:prstGeom prst="rect">
            <a:avLst/>
          </a:prstGeom>
        </p:spPr>
      </p:pic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B595BFB-D3AA-4B45-E686-5DE14E900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471" y="2409582"/>
            <a:ext cx="4068450" cy="606450"/>
          </a:xfrm>
          <a:prstGeom prst="rect">
            <a:avLst/>
          </a:prstGeom>
        </p:spPr>
      </p:pic>
      <p:pic>
        <p:nvPicPr>
          <p:cNvPr id="11" name="Picture 10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300AD844-7E6E-83FD-E70C-50D9185C3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26" y="4171295"/>
            <a:ext cx="4686300" cy="638175"/>
          </a:xfrm>
          <a:prstGeom prst="rect">
            <a:avLst/>
          </a:prstGeom>
        </p:spPr>
      </p:pic>
      <p:pic>
        <p:nvPicPr>
          <p:cNvPr id="3" name="Picture 2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D77ADE22-BB5F-8963-E181-81A3B8626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37" y="2402775"/>
            <a:ext cx="4523925" cy="612450"/>
          </a:xfrm>
          <a:prstGeom prst="rect">
            <a:avLst/>
          </a:prstGeom>
        </p:spPr>
      </p:pic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BE4580B-E391-190C-E367-19FB12795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2187" y="3114675"/>
            <a:ext cx="3095625" cy="628650"/>
          </a:xfrm>
          <a:prstGeom prst="rect">
            <a:avLst/>
          </a:prstGeom>
        </p:spPr>
      </p:pic>
      <p:pic>
        <p:nvPicPr>
          <p:cNvPr id="6" name="Picture 5" descr="A math equation on a black background&#10;&#10;Description automatically generated">
            <a:extLst>
              <a:ext uri="{FF2B5EF4-FFF2-40B4-BE49-F238E27FC236}">
                <a16:creationId xmlns:a16="http://schemas.microsoft.com/office/drawing/2014/main" id="{AB351F46-CF98-779D-FA2D-FF4AD6E249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7050" y="5499637"/>
            <a:ext cx="3999900" cy="610725"/>
          </a:xfrm>
          <a:prstGeom prst="rect">
            <a:avLst/>
          </a:prstGeom>
        </p:spPr>
      </p:pic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45FD23F-8503-C394-BBB0-DEF460156C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0062" y="5365875"/>
            <a:ext cx="3877875" cy="1238250"/>
          </a:xfrm>
          <a:prstGeom prst="rect">
            <a:avLst/>
          </a:prstGeom>
        </p:spPr>
      </p:pic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8B0B39B-87EC-BA6B-CF57-EAA0583965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3525" y="4075162"/>
            <a:ext cx="3388950" cy="633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613B40-E878-3E50-CA57-5986B1485D2B}"/>
              </a:ext>
            </a:extLst>
          </p:cNvPr>
          <p:cNvSpPr txBox="1"/>
          <p:nvPr/>
        </p:nvSpPr>
        <p:spPr>
          <a:xfrm>
            <a:off x="7836736" y="5000315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latin typeface="Times New Roman"/>
                <a:cs typeface="Times New Roman"/>
              </a:rPr>
              <a:t>Bert Score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1320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8E4FE-32CC-304B-2CCD-86CEF550D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676" y="51814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>
                <a:latin typeface="Times New Roman"/>
                <a:cs typeface="Times New Roman"/>
              </a:rPr>
              <a:t>QA pairs for LLM finetuning</a:t>
            </a:r>
            <a:endParaRPr lang="en-US"/>
          </a:p>
        </p:txBody>
      </p:sp>
      <p:pic>
        <p:nvPicPr>
          <p:cNvPr id="3" name="Picture 2" descr="A white text with black text&#10;&#10;Description automatically generated">
            <a:extLst>
              <a:ext uri="{FF2B5EF4-FFF2-40B4-BE49-F238E27FC236}">
                <a16:creationId xmlns:a16="http://schemas.microsoft.com/office/drawing/2014/main" id="{65BCFB5C-90E4-4252-CF48-D90A6F9EE4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2126" b="405"/>
          <a:stretch/>
        </p:blipFill>
        <p:spPr>
          <a:xfrm>
            <a:off x="461963" y="2162175"/>
            <a:ext cx="5487190" cy="25989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EA7291-0EC3-8225-D1AF-B99996414022}"/>
              </a:ext>
            </a:extLst>
          </p:cNvPr>
          <p:cNvSpPr txBox="1"/>
          <p:nvPr/>
        </p:nvSpPr>
        <p:spPr>
          <a:xfrm>
            <a:off x="367393" y="4884963"/>
            <a:ext cx="56034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 New Roman"/>
                <a:cs typeface="Calibri"/>
              </a:rPr>
              <a:t>QA pairs generated for Mr. Robert Kiyosaki and Dr. Sanjay Gupta in an interview format</a:t>
            </a:r>
          </a:p>
        </p:txBody>
      </p:sp>
      <p:pic>
        <p:nvPicPr>
          <p:cNvPr id="6" name="Picture 5" descr="A white text on a white background&#10;&#10;Description automatically generated">
            <a:extLst>
              <a:ext uri="{FF2B5EF4-FFF2-40B4-BE49-F238E27FC236}">
                <a16:creationId xmlns:a16="http://schemas.microsoft.com/office/drawing/2014/main" id="{34C19D06-B7A5-2C11-A32C-EFBB7CD2A8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316" r="38756" b="33396"/>
          <a:stretch/>
        </p:blipFill>
        <p:spPr>
          <a:xfrm>
            <a:off x="6094776" y="2165578"/>
            <a:ext cx="5744237" cy="25675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4892D3-50EE-3339-0571-C00AD46CAD31}"/>
              </a:ext>
            </a:extLst>
          </p:cNvPr>
          <p:cNvSpPr txBox="1"/>
          <p:nvPr/>
        </p:nvSpPr>
        <p:spPr>
          <a:xfrm>
            <a:off x="6234204" y="4882315"/>
            <a:ext cx="5777593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 New Roman"/>
                <a:cs typeface="Times New Roman"/>
              </a:rPr>
              <a:t>QA pairs formatted to split between different roles for fine-tuning the LLM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latin typeface="Times New Roman"/>
                <a:cs typeface="Times New Roman"/>
              </a:rPr>
              <a:t>System: Context to be provided to the LLM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latin typeface="Times New Roman"/>
                <a:cs typeface="Times New Roman"/>
              </a:rPr>
              <a:t>User: Question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latin typeface="Times New Roman"/>
                <a:cs typeface="Times New Roman"/>
              </a:rPr>
              <a:t>Assistant: Answer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4999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E8E4FE-32CC-304B-2CCD-86CEF550D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86384"/>
            <a:ext cx="3419856" cy="1600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latin typeface="Times New Roman"/>
                <a:cs typeface="Times New Roman"/>
              </a:rPr>
              <a:t>Mistral 7B</a:t>
            </a:r>
            <a:endParaRPr lang="en-US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786384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rgbClr val="FFA723"/>
          </a:solidFill>
          <a:ln w="34925">
            <a:solidFill>
              <a:srgbClr val="FFA723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59CFA-C798-3A4E-AAC6-0C1DE1ED1EFF}"/>
              </a:ext>
            </a:extLst>
          </p:cNvPr>
          <p:cNvSpPr txBox="1"/>
          <p:nvPr/>
        </p:nvSpPr>
        <p:spPr>
          <a:xfrm>
            <a:off x="4654295" y="786384"/>
            <a:ext cx="6894576" cy="16002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Times New Roman"/>
                <a:cs typeface="Times New Roman"/>
              </a:rPr>
              <a:t>Mistral-7B-v0.1 base model used.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Times New Roman"/>
                <a:cs typeface="Times New Roman"/>
              </a:rPr>
              <a:t>QA pairs were generated of Robert Kiyosaki and Dr. Sanjay Gupta data to </a:t>
            </a:r>
            <a:r>
              <a:rPr lang="en-US" sz="2000" err="1">
                <a:latin typeface="Times New Roman"/>
                <a:cs typeface="Times New Roman"/>
              </a:rPr>
              <a:t>hypertune</a:t>
            </a:r>
            <a:r>
              <a:rPr lang="en-US" sz="2000">
                <a:latin typeface="Times New Roman"/>
                <a:cs typeface="Times New Roman"/>
              </a:rPr>
              <a:t> Mistral 7b using 30 epochs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228CA1-6A75-85A5-2D4E-6A18051E2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344" y="2776576"/>
            <a:ext cx="5468112" cy="3554271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956B704-DCEE-DB71-90B2-4A0FBFC918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4496" y="3316551"/>
            <a:ext cx="5468112" cy="247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018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E8E4FE-32CC-304B-2CCD-86CEF550D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341985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latin typeface="Times New Roman"/>
                <a:cs typeface="Times New Roman"/>
              </a:rPr>
              <a:t>Mistral 7B</a:t>
            </a:r>
            <a:endParaRPr lang="en-US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704088"/>
            <a:ext cx="18288" cy="1316736"/>
          </a:xfrm>
          <a:custGeom>
            <a:avLst/>
            <a:gdLst>
              <a:gd name="connsiteX0" fmla="*/ 0 w 18288"/>
              <a:gd name="connsiteY0" fmla="*/ 0 h 1316736"/>
              <a:gd name="connsiteX1" fmla="*/ 18288 w 18288"/>
              <a:gd name="connsiteY1" fmla="*/ 0 h 1316736"/>
              <a:gd name="connsiteX2" fmla="*/ 18288 w 18288"/>
              <a:gd name="connsiteY2" fmla="*/ 632033 h 1316736"/>
              <a:gd name="connsiteX3" fmla="*/ 18288 w 18288"/>
              <a:gd name="connsiteY3" fmla="*/ 1316736 h 1316736"/>
              <a:gd name="connsiteX4" fmla="*/ 0 w 18288"/>
              <a:gd name="connsiteY4" fmla="*/ 1316736 h 1316736"/>
              <a:gd name="connsiteX5" fmla="*/ 0 w 18288"/>
              <a:gd name="connsiteY5" fmla="*/ 671535 h 1316736"/>
              <a:gd name="connsiteX6" fmla="*/ 0 w 18288"/>
              <a:gd name="connsiteY6" fmla="*/ 0 h 131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88" h="1316736" fill="none" extrusionOk="0">
                <a:moveTo>
                  <a:pt x="0" y="0"/>
                </a:moveTo>
                <a:cubicBezTo>
                  <a:pt x="5414" y="683"/>
                  <a:pt x="12510" y="720"/>
                  <a:pt x="18288" y="0"/>
                </a:cubicBezTo>
                <a:cubicBezTo>
                  <a:pt x="11385" y="276484"/>
                  <a:pt x="47354" y="495364"/>
                  <a:pt x="18288" y="632033"/>
                </a:cubicBezTo>
                <a:cubicBezTo>
                  <a:pt x="-10778" y="768702"/>
                  <a:pt x="26786" y="1005085"/>
                  <a:pt x="18288" y="1316736"/>
                </a:cubicBezTo>
                <a:cubicBezTo>
                  <a:pt x="9577" y="1315893"/>
                  <a:pt x="6900" y="1316365"/>
                  <a:pt x="0" y="1316736"/>
                </a:cubicBezTo>
                <a:cubicBezTo>
                  <a:pt x="-29997" y="1144491"/>
                  <a:pt x="20055" y="926108"/>
                  <a:pt x="0" y="671535"/>
                </a:cubicBezTo>
                <a:cubicBezTo>
                  <a:pt x="-20055" y="416962"/>
                  <a:pt x="15787" y="211813"/>
                  <a:pt x="0" y="0"/>
                </a:cubicBezTo>
                <a:close/>
              </a:path>
              <a:path w="18288" h="1316736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-6741" y="195124"/>
                  <a:pt x="36996" y="409062"/>
                  <a:pt x="18288" y="618866"/>
                </a:cubicBezTo>
                <a:cubicBezTo>
                  <a:pt x="-420" y="828670"/>
                  <a:pt x="28345" y="1144651"/>
                  <a:pt x="18288" y="1316736"/>
                </a:cubicBezTo>
                <a:cubicBezTo>
                  <a:pt x="10476" y="1317615"/>
                  <a:pt x="8805" y="1316987"/>
                  <a:pt x="0" y="1316736"/>
                </a:cubicBezTo>
                <a:cubicBezTo>
                  <a:pt x="30302" y="1053606"/>
                  <a:pt x="-1997" y="890047"/>
                  <a:pt x="0" y="671535"/>
                </a:cubicBezTo>
                <a:cubicBezTo>
                  <a:pt x="1997" y="453023"/>
                  <a:pt x="-25538" y="322042"/>
                  <a:pt x="0" y="0"/>
                </a:cubicBezTo>
                <a:close/>
              </a:path>
            </a:pathLst>
          </a:custGeom>
          <a:solidFill>
            <a:srgbClr val="419DE5"/>
          </a:solidFill>
          <a:ln w="34925">
            <a:solidFill>
              <a:srgbClr val="419DE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D1EA3F-B03F-FFC7-571A-01A755470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" y="2851975"/>
            <a:ext cx="7713629" cy="4005879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F8B3E04-486D-23FF-B70A-2115ADB75C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6538" y="544335"/>
            <a:ext cx="2963262" cy="196247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C61BF8D-E1C8-380A-906E-C1CFADF851B5}"/>
              </a:ext>
            </a:extLst>
          </p:cNvPr>
          <p:cNvSpPr txBox="1">
            <a:spLocks/>
          </p:cNvSpPr>
          <p:nvPr/>
        </p:nvSpPr>
        <p:spPr>
          <a:xfrm>
            <a:off x="6975034" y="684158"/>
            <a:ext cx="1738200" cy="1426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latin typeface="Times New Roman"/>
                <a:cs typeface="Times New Roman"/>
              </a:rPr>
              <a:t>Base Model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67A16C4-AE70-A300-AE19-E4C0FDF2075F}"/>
              </a:ext>
            </a:extLst>
          </p:cNvPr>
          <p:cNvSpPr txBox="1">
            <a:spLocks/>
          </p:cNvSpPr>
          <p:nvPr/>
        </p:nvSpPr>
        <p:spPr>
          <a:xfrm>
            <a:off x="8164141" y="2979864"/>
            <a:ext cx="3169983" cy="591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err="1">
                <a:latin typeface="Times New Roman"/>
                <a:cs typeface="Times New Roman"/>
              </a:rPr>
              <a:t>Hypertuned</a:t>
            </a:r>
            <a:r>
              <a:rPr lang="en-US" sz="2800" b="1">
                <a:latin typeface="Times New Roman"/>
                <a:cs typeface="Times New Roman"/>
              </a:rPr>
              <a:t> Model</a:t>
            </a:r>
          </a:p>
        </p:txBody>
      </p:sp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3F6DAFCB-DD66-D0B4-97F3-1B05261326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6243" y="4009751"/>
            <a:ext cx="2968890" cy="232816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A2BB932-D30F-CAAC-5A19-CB6EAB3577E4}"/>
              </a:ext>
            </a:extLst>
          </p:cNvPr>
          <p:cNvSpPr txBox="1">
            <a:spLocks/>
          </p:cNvSpPr>
          <p:nvPr/>
        </p:nvSpPr>
        <p:spPr>
          <a:xfrm>
            <a:off x="548" y="2261545"/>
            <a:ext cx="5611295" cy="591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latin typeface="Times New Roman"/>
                <a:cs typeface="Times New Roman"/>
              </a:rPr>
              <a:t>Generated RAG context with query response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EF49CFC-2B17-F451-9827-62095DFE6C0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3753" r="34"/>
          <a:stretch/>
        </p:blipFill>
        <p:spPr>
          <a:xfrm>
            <a:off x="475550" y="524786"/>
            <a:ext cx="7711022" cy="145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280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47B6BBF-09F2-4A29-AE4E-3771E2924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1123C-7FE9-926F-43A4-8A262FE7D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34029"/>
            <a:ext cx="10921640" cy="1314698"/>
          </a:xfrm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100" b="1">
                <a:latin typeface="Times New Roman"/>
                <a:cs typeface="Times New Roman"/>
              </a:rPr>
              <a:t>Technology and Solution Survey</a:t>
            </a:r>
            <a:endParaRPr lang="en-US" sz="6100">
              <a:latin typeface="Times New Roman"/>
              <a:cs typeface="Times New Roman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48305" y="2241737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F7B36E7-2D40-0AB3-19C7-F5B71FF0F3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2646065"/>
              </p:ext>
            </p:extLst>
          </p:nvPr>
        </p:nvGraphicFramePr>
        <p:xfrm>
          <a:off x="408000" y="2628000"/>
          <a:ext cx="11406655" cy="39061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98962">
                  <a:extLst>
                    <a:ext uri="{9D8B030D-6E8A-4147-A177-3AD203B41FA5}">
                      <a16:colId xmlns:a16="http://schemas.microsoft.com/office/drawing/2014/main" val="1796612661"/>
                    </a:ext>
                  </a:extLst>
                </a:gridCol>
                <a:gridCol w="2100727">
                  <a:extLst>
                    <a:ext uri="{9D8B030D-6E8A-4147-A177-3AD203B41FA5}">
                      <a16:colId xmlns:a16="http://schemas.microsoft.com/office/drawing/2014/main" val="3963939543"/>
                    </a:ext>
                  </a:extLst>
                </a:gridCol>
                <a:gridCol w="1835290">
                  <a:extLst>
                    <a:ext uri="{9D8B030D-6E8A-4147-A177-3AD203B41FA5}">
                      <a16:colId xmlns:a16="http://schemas.microsoft.com/office/drawing/2014/main" val="3556887397"/>
                    </a:ext>
                  </a:extLst>
                </a:gridCol>
                <a:gridCol w="3035760">
                  <a:extLst>
                    <a:ext uri="{9D8B030D-6E8A-4147-A177-3AD203B41FA5}">
                      <a16:colId xmlns:a16="http://schemas.microsoft.com/office/drawing/2014/main" val="3720947070"/>
                    </a:ext>
                  </a:extLst>
                </a:gridCol>
                <a:gridCol w="3435916">
                  <a:extLst>
                    <a:ext uri="{9D8B030D-6E8A-4147-A177-3AD203B41FA5}">
                      <a16:colId xmlns:a16="http://schemas.microsoft.com/office/drawing/2014/main" val="3449670779"/>
                    </a:ext>
                  </a:extLst>
                </a:gridCol>
              </a:tblGrid>
              <a:tr h="190571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  <a:latin typeface="Times New Roman"/>
                        </a:rPr>
                        <a:t>Authors</a:t>
                      </a:r>
                    </a:p>
                  </a:txBody>
                  <a:tcPr marL="10038" marR="10038" marT="10038" marB="10038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  <a:latin typeface="Times New Roman"/>
                        </a:rPr>
                        <a:t>Dataset</a:t>
                      </a:r>
                    </a:p>
                  </a:txBody>
                  <a:tcPr marL="10038" marR="10038" marT="10038" marB="10038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  <a:latin typeface="Times New Roman"/>
                        </a:rPr>
                        <a:t>Models</a:t>
                      </a:r>
                    </a:p>
                  </a:txBody>
                  <a:tcPr marL="10038" marR="10038" marT="10038" marB="10038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  <a:latin typeface="Times New Roman"/>
                        </a:rPr>
                        <a:t>Result</a:t>
                      </a:r>
                    </a:p>
                  </a:txBody>
                  <a:tcPr marL="10038" marR="10038" marT="10038" marB="10038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  <a:latin typeface="Times New Roman"/>
                        </a:rPr>
                        <a:t>Conclusion</a:t>
                      </a:r>
                    </a:p>
                  </a:txBody>
                  <a:tcPr marL="10038" marR="10038" marT="10038" marB="10038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7870383"/>
                  </a:ext>
                </a:extLst>
              </a:tr>
              <a:tr h="462816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/>
                        </a:rPr>
                        <a:t>Roychowdhury et al. (2024)</a:t>
                      </a:r>
                    </a:p>
                  </a:txBody>
                  <a:tcPr marL="10038" marR="10038" marT="10038" marB="10038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/>
                        </a:rPr>
                        <a:t>Utilizes data from 3GPP and IEEE specifications, parsed using </a:t>
                      </a:r>
                      <a:r>
                        <a:rPr lang="en-US" sz="900" err="1">
                          <a:effectLst/>
                          <a:latin typeface="Times New Roman"/>
                        </a:rPr>
                        <a:t>pydocx</a:t>
                      </a:r>
                      <a:r>
                        <a:rPr lang="en-US" sz="900">
                          <a:effectLst/>
                          <a:latin typeface="Times New Roman"/>
                        </a:rPr>
                        <a:t>.</a:t>
                      </a:r>
                    </a:p>
                  </a:txBody>
                  <a:tcPr marL="10038" marR="10038" marT="10038" marB="10038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/>
                        </a:rPr>
                        <a:t>MPNET for source data embedding and the llama2-7b-chat model for generating answers</a:t>
                      </a:r>
                    </a:p>
                  </a:txBody>
                  <a:tcPr marL="10038" marR="10038" marT="10038" marB="10038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/>
                        </a:rPr>
                        <a:t>Improves retrieval approach using the Triplet Loss model and Masked Language Modeling</a:t>
                      </a:r>
                    </a:p>
                  </a:txBody>
                  <a:tcPr marL="10038" marR="10038" marT="10038" marB="10038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/>
                        </a:rPr>
                        <a:t>Acknowledges hardships in creating technical domain-specific chatbots and plans to explore custom parsing models for better handling tables and images.</a:t>
                      </a:r>
                    </a:p>
                  </a:txBody>
                  <a:tcPr marL="10038" marR="10038" marT="10038" marB="10038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0378283"/>
                  </a:ext>
                </a:extLst>
              </a:tr>
              <a:tr h="626163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5103E"/>
                          </a:solidFill>
                          <a:effectLst/>
                          <a:latin typeface="Times New Roman"/>
                        </a:rPr>
                        <a:t>Jiang et al. (2023)</a:t>
                      </a:r>
                      <a:endParaRPr lang="en-US" sz="900">
                        <a:effectLst/>
                        <a:latin typeface="Times New Roman"/>
                      </a:endParaRPr>
                    </a:p>
                    <a:p>
                      <a:pPr fontAlgn="b"/>
                      <a:br>
                        <a:rPr lang="en-US" sz="900">
                          <a:effectLst/>
                        </a:rPr>
                      </a:br>
                      <a:br>
                        <a:rPr lang="en-US" sz="900">
                          <a:effectLst/>
                        </a:rPr>
                      </a:br>
                      <a:endParaRPr lang="en-US" sz="900">
                        <a:effectLst/>
                      </a:endParaRPr>
                    </a:p>
                  </a:txBody>
                  <a:tcPr marL="10038" marR="10038" marT="10038" marB="10038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Commonsense Reasoning, Mathematics, Code Generation, Various Benchmarks (Automated and Human)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10038" marR="10038" marT="18068" marB="18068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Mistral 7B, Llama 2 (13B), Llama 1 (34B), Code-Llama 7B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10038" marR="10038" marT="18068" marB="18068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Mistral 7B outperforms Llama 2 (13B) in all benchmarks, surpasses Llama 1 (34B) in reasoning, mathematics, code generation, and competes closely with Code-Llama 7B in coding tasks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10038" marR="10038" marT="18068" marB="18068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Mistral 7B demonstrates superior reasoning, mathematical problem-solving, and code generation capabilities, outperforming larger models and showcasing high efficiency and adaptability across diverse NLP tasks.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10038" marR="10038" marT="18068" marB="18068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22159"/>
                  </a:ext>
                </a:extLst>
              </a:tr>
              <a:tr h="462816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/>
                        </a:rPr>
                        <a:t>Wei et al. (2023)</a:t>
                      </a:r>
                    </a:p>
                  </a:txBody>
                  <a:tcPr marL="10038" marR="10038" marT="10038" marB="10038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/>
                        </a:rPr>
                        <a:t>374 dialogues collected from 48 participants interacting with a web-based chat interface. </a:t>
                      </a:r>
                    </a:p>
                  </a:txBody>
                  <a:tcPr marL="10038" marR="10038" marT="10038" marB="10038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/>
                        </a:rPr>
                        <a:t>Leverages GPT-3, </a:t>
                      </a:r>
                      <a:r>
                        <a:rPr lang="en-US" sz="900" err="1">
                          <a:effectLst/>
                          <a:latin typeface="Times New Roman"/>
                        </a:rPr>
                        <a:t>DialoGPT</a:t>
                      </a:r>
                      <a:r>
                        <a:rPr lang="en-US" sz="900">
                          <a:effectLst/>
                          <a:latin typeface="Times New Roman"/>
                        </a:rPr>
                        <a:t>, Llama 2, and BERT for chatbot development in Python.</a:t>
                      </a:r>
                    </a:p>
                  </a:txBody>
                  <a:tcPr marL="10038" marR="10038" marT="10038" marB="10038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/>
                        </a:rPr>
                        <a:t>Structured format with personality modifier performed best with an 83% slot filling rate.</a:t>
                      </a:r>
                    </a:p>
                  </a:txBody>
                  <a:tcPr marL="10038" marR="10038" marT="10038" marB="10038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/>
                        </a:rPr>
                        <a:t>Guides the development of chatbots with four LLM models for self-reported health data collection.</a:t>
                      </a:r>
                    </a:p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/>
                        </a:rPr>
                        <a:t>Recommends using prompts as templates. </a:t>
                      </a:r>
                    </a:p>
                  </a:txBody>
                  <a:tcPr marL="10038" marR="10038" marT="10038" marB="10038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5618901"/>
                  </a:ext>
                </a:extLst>
              </a:tr>
              <a:tr h="326693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/>
                        </a:rPr>
                        <a:t>Nguyen et al. (2021)</a:t>
                      </a:r>
                    </a:p>
                  </a:txBody>
                  <a:tcPr marL="10038" marR="10038" marT="10038" marB="10038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/>
                        </a:rPr>
                        <a:t>Dataset with 50+ intents and 1500 examples related to NEU admission.</a:t>
                      </a:r>
                    </a:p>
                  </a:txBody>
                  <a:tcPr marL="10038" marR="10038" marT="10038" marB="10038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/>
                        </a:rPr>
                        <a:t>Rasa open-source framework for NEU-chatbot model.</a:t>
                      </a:r>
                    </a:p>
                  </a:txBody>
                  <a:tcPr marL="10038" marR="10038" marT="10038" marB="10038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/>
                        </a:rPr>
                        <a:t>Achieved 97.1% accuracy on the test set using precision, F1-score, and accuracy metrics.</a:t>
                      </a:r>
                    </a:p>
                  </a:txBody>
                  <a:tcPr marL="10038" marR="10038" marT="10038" marB="10038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/>
                        </a:rPr>
                        <a:t>Guides the implementation of a chatbot with personality traits using Python and training on large language models.</a:t>
                      </a:r>
                    </a:p>
                  </a:txBody>
                  <a:tcPr marL="10038" marR="10038" marT="10038" marB="10038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555689"/>
                  </a:ext>
                </a:extLst>
              </a:tr>
              <a:tr h="462816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/>
                        </a:rPr>
                        <a:t>Bhate et al. (2023)</a:t>
                      </a:r>
                    </a:p>
                  </a:txBody>
                  <a:tcPr marL="10038" marR="10038" marT="10038" marB="10038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/>
                        </a:rPr>
                        <a:t>Real-world clinical notes annotated for demographics, social determinants, and family history.</a:t>
                      </a:r>
                    </a:p>
                  </a:txBody>
                  <a:tcPr marL="10038" marR="10038" marT="10038" marB="10038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/>
                        </a:rPr>
                        <a:t>GPT-3.5 model through OpenAI GPT-3.5 API.</a:t>
                      </a:r>
                    </a:p>
                  </a:txBody>
                  <a:tcPr marL="10038" marR="10038" marT="10038" marB="10038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/>
                        </a:rPr>
                        <a:t>High F1 on demographic information extraction (0.975), moderately high F1 on social determinant extraction (0.615), and family history extraction (0.722).</a:t>
                      </a:r>
                    </a:p>
                  </a:txBody>
                  <a:tcPr marL="10038" marR="10038" marT="10038" marB="10038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/>
                        </a:rPr>
                        <a:t>Future scope involves adapting GPT models to clinical NLP with less domain terminology and applying an active learning process. models.</a:t>
                      </a:r>
                    </a:p>
                  </a:txBody>
                  <a:tcPr marL="10038" marR="10038" marT="10038" marB="10038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0642194"/>
                  </a:ext>
                </a:extLst>
              </a:tr>
              <a:tr h="490040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/>
                        </a:rPr>
                        <a:t>Anil et al. (2023)</a:t>
                      </a:r>
                    </a:p>
                  </a:txBody>
                  <a:tcPr marL="10038" marR="10038" marT="10038" marB="10038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Diverse, multilingual dataset including web documents, books, code, and conversational data with extensive non-English data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10038" marR="10038" marT="18068" marB="18068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err="1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PaLM</a:t>
                      </a: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 2, including various sizes (Small, Medium, Large)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10038" marR="10038" marT="18068" marB="18068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Significant improvement across a range of tasks including language proficiency exams, reasoning, coding, and translation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10038" marR="10038" marT="18068" marB="18068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err="1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PaLM</a:t>
                      </a:r>
                      <a:r>
                        <a:rPr lang="en-US" sz="90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 2 demonstrates state-of-the-art performance in language understanding and generation across multiple languages, offering improved inference efficiency and reduced bias compared to its predecessor.</a:t>
                      </a:r>
                      <a:endParaRPr lang="en-US" sz="900">
                        <a:effectLst/>
                        <a:highlight>
                          <a:srgbClr val="FFFFFF"/>
                        </a:highlight>
                        <a:latin typeface="Times New Roman"/>
                      </a:endParaRPr>
                    </a:p>
                  </a:txBody>
                  <a:tcPr marL="10038" marR="10038" marT="18068" marB="18068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911239"/>
                  </a:ext>
                </a:extLst>
              </a:tr>
              <a:tr h="326693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/>
                        </a:rPr>
                        <a:t>Ham et al. (2020)</a:t>
                      </a:r>
                    </a:p>
                  </a:txBody>
                  <a:tcPr marL="10038" marR="10038" marT="10038" marB="10038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/>
                        </a:rPr>
                        <a:t>Delexicalized </a:t>
                      </a:r>
                      <a:r>
                        <a:rPr lang="en-US" sz="900" err="1">
                          <a:effectLst/>
                          <a:latin typeface="Times New Roman"/>
                        </a:rPr>
                        <a:t>MultiWOZ</a:t>
                      </a:r>
                      <a:r>
                        <a:rPr lang="en-US" sz="900">
                          <a:effectLst/>
                          <a:latin typeface="Times New Roman"/>
                        </a:rPr>
                        <a:t> dataset.</a:t>
                      </a:r>
                    </a:p>
                  </a:txBody>
                  <a:tcPr marL="10038" marR="10038" marT="10038" marB="10038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/>
                        </a:rPr>
                        <a:t>GPT-2 model combined with a database query module.</a:t>
                      </a:r>
                    </a:p>
                  </a:txBody>
                  <a:tcPr marL="10038" marR="10038" marT="10038" marB="10038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/>
                        </a:rPr>
                        <a:t>Success in the DSTC8 multi-domain dialogue system task.</a:t>
                      </a:r>
                    </a:p>
                  </a:txBody>
                  <a:tcPr marL="10038" marR="10038" marT="10038" marB="10038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/>
                        </a:rPr>
                        <a:t>Optimization of goal-oriented dialogue systems. Combines GPT-2 with a database query module for an end-to-end neural pipeline.</a:t>
                      </a:r>
                    </a:p>
                  </a:txBody>
                  <a:tcPr marL="10038" marR="10038" marT="10038" marB="10038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3970866"/>
                  </a:ext>
                </a:extLst>
              </a:tr>
              <a:tr h="462816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/>
                        </a:rPr>
                        <a:t>Zhang et al. (2019)</a:t>
                      </a:r>
                    </a:p>
                  </a:txBody>
                  <a:tcPr marL="10038" marR="10038" marT="10038" marB="10038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err="1">
                          <a:effectLst/>
                          <a:latin typeface="Times New Roman"/>
                        </a:rPr>
                        <a:t>MultiWOZ</a:t>
                      </a:r>
                      <a:r>
                        <a:rPr lang="en-US" sz="900">
                          <a:effectLst/>
                          <a:latin typeface="Times New Roman"/>
                        </a:rPr>
                        <a:t> dataset for task-oriented dialogue systems.</a:t>
                      </a:r>
                    </a:p>
                  </a:txBody>
                  <a:tcPr marL="10038" marR="10038" marT="10038" marB="10038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/>
                        </a:rPr>
                        <a:t>Multi-Action Data Augmentation (MADA) framework.</a:t>
                      </a:r>
                    </a:p>
                  </a:txBody>
                  <a:tcPr marL="10038" marR="10038" marT="10038" marB="10038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/>
                        </a:rPr>
                        <a:t>Improved task completion ability, information, and success rates.</a:t>
                      </a:r>
                    </a:p>
                  </a:txBody>
                  <a:tcPr marL="10038" marR="10038" marT="10038" marB="10038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/>
                        </a:rPr>
                        <a:t>Introduces MADA framework for addressing the one-to-many property in task-oriented dialogue systems. Utilizes DAMD network for context-to-response generation.</a:t>
                      </a:r>
                    </a:p>
                  </a:txBody>
                  <a:tcPr marL="10038" marR="10038" marT="10038" marB="10038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0311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7467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03CEDD6-8F27-4509-BD35-6A78B51E0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E8E4FE-32CC-304B-2CCD-86CEF550D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00" y="1306681"/>
            <a:ext cx="6983563" cy="31742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err="1">
                <a:latin typeface="Times New Roman"/>
                <a:cs typeface="Times New Roman"/>
              </a:rPr>
              <a:t>LlaMA</a:t>
            </a:r>
            <a:r>
              <a:rPr lang="en-US" sz="5400" b="1">
                <a:latin typeface="Times New Roman"/>
                <a:cs typeface="Times New Roman"/>
              </a:rPr>
              <a:t> 3.2</a:t>
            </a:r>
            <a:endParaRPr lang="en-US" sz="5400">
              <a:latin typeface="Times New Roman"/>
              <a:cs typeface="Times New Roman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A4FCF79-66A8-00CF-5948-C1C0796A47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1071" b="-277"/>
          <a:stretch/>
        </p:blipFill>
        <p:spPr>
          <a:xfrm>
            <a:off x="5679751" y="3577028"/>
            <a:ext cx="5861578" cy="2983356"/>
          </a:xfrm>
          <a:prstGeom prst="rect">
            <a:avLst/>
          </a:prstGeom>
        </p:spPr>
      </p:pic>
      <p:pic>
        <p:nvPicPr>
          <p:cNvPr id="4" name="Picture 3" descr="A graph with blue dots&#10;&#10;Description automatically generated">
            <a:extLst>
              <a:ext uri="{FF2B5EF4-FFF2-40B4-BE49-F238E27FC236}">
                <a16:creationId xmlns:a16="http://schemas.microsoft.com/office/drawing/2014/main" id="{9290197D-8028-311B-B010-B14A2B0BF3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83" b="-70"/>
          <a:stretch/>
        </p:blipFill>
        <p:spPr>
          <a:xfrm>
            <a:off x="6097037" y="125029"/>
            <a:ext cx="5020407" cy="3308311"/>
          </a:xfrm>
          <a:prstGeom prst="rect">
            <a:avLst/>
          </a:prstGeom>
        </p:spPr>
      </p:pic>
      <p:sp>
        <p:nvSpPr>
          <p:cNvPr id="14" name="Rectangle 6">
            <a:extLst>
              <a:ext uri="{FF2B5EF4-FFF2-40B4-BE49-F238E27FC236}">
                <a16:creationId xmlns:a16="http://schemas.microsoft.com/office/drawing/2014/main" id="{3F1D29E9-9103-4BCA-8C0F-9AA963033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149" y="4484882"/>
            <a:ext cx="3383280" cy="27432"/>
          </a:xfrm>
          <a:custGeom>
            <a:avLst/>
            <a:gdLst>
              <a:gd name="connsiteX0" fmla="*/ 0 w 3383280"/>
              <a:gd name="connsiteY0" fmla="*/ 0 h 27432"/>
              <a:gd name="connsiteX1" fmla="*/ 642823 w 3383280"/>
              <a:gd name="connsiteY1" fmla="*/ 0 h 27432"/>
              <a:gd name="connsiteX2" fmla="*/ 1319479 w 3383280"/>
              <a:gd name="connsiteY2" fmla="*/ 0 h 27432"/>
              <a:gd name="connsiteX3" fmla="*/ 2029968 w 3383280"/>
              <a:gd name="connsiteY3" fmla="*/ 0 h 27432"/>
              <a:gd name="connsiteX4" fmla="*/ 2740457 w 3383280"/>
              <a:gd name="connsiteY4" fmla="*/ 0 h 27432"/>
              <a:gd name="connsiteX5" fmla="*/ 3383280 w 3383280"/>
              <a:gd name="connsiteY5" fmla="*/ 0 h 27432"/>
              <a:gd name="connsiteX6" fmla="*/ 3383280 w 3383280"/>
              <a:gd name="connsiteY6" fmla="*/ 27432 h 27432"/>
              <a:gd name="connsiteX7" fmla="*/ 2638958 w 3383280"/>
              <a:gd name="connsiteY7" fmla="*/ 27432 h 27432"/>
              <a:gd name="connsiteX8" fmla="*/ 1894637 w 3383280"/>
              <a:gd name="connsiteY8" fmla="*/ 27432 h 27432"/>
              <a:gd name="connsiteX9" fmla="*/ 1217981 w 3383280"/>
              <a:gd name="connsiteY9" fmla="*/ 27432 h 27432"/>
              <a:gd name="connsiteX10" fmla="*/ 0 w 3383280"/>
              <a:gd name="connsiteY10" fmla="*/ 27432 h 27432"/>
              <a:gd name="connsiteX11" fmla="*/ 0 w 338328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83280" h="27432" fill="none" extrusionOk="0">
                <a:moveTo>
                  <a:pt x="0" y="0"/>
                </a:moveTo>
                <a:cubicBezTo>
                  <a:pt x="257987" y="12032"/>
                  <a:pt x="404745" y="16905"/>
                  <a:pt x="642823" y="0"/>
                </a:cubicBezTo>
                <a:cubicBezTo>
                  <a:pt x="880901" y="-16905"/>
                  <a:pt x="1102054" y="22021"/>
                  <a:pt x="1319479" y="0"/>
                </a:cubicBezTo>
                <a:cubicBezTo>
                  <a:pt x="1536904" y="-22021"/>
                  <a:pt x="1881604" y="24614"/>
                  <a:pt x="2029968" y="0"/>
                </a:cubicBezTo>
                <a:cubicBezTo>
                  <a:pt x="2178332" y="-24614"/>
                  <a:pt x="2554148" y="3447"/>
                  <a:pt x="2740457" y="0"/>
                </a:cubicBezTo>
                <a:cubicBezTo>
                  <a:pt x="2926766" y="-3447"/>
                  <a:pt x="3065477" y="23645"/>
                  <a:pt x="3383280" y="0"/>
                </a:cubicBezTo>
                <a:cubicBezTo>
                  <a:pt x="3382114" y="7395"/>
                  <a:pt x="3383325" y="21864"/>
                  <a:pt x="3383280" y="27432"/>
                </a:cubicBezTo>
                <a:cubicBezTo>
                  <a:pt x="3088851" y="31951"/>
                  <a:pt x="2966759" y="63689"/>
                  <a:pt x="2638958" y="27432"/>
                </a:cubicBezTo>
                <a:cubicBezTo>
                  <a:pt x="2311157" y="-8825"/>
                  <a:pt x="2123847" y="40497"/>
                  <a:pt x="1894637" y="27432"/>
                </a:cubicBezTo>
                <a:cubicBezTo>
                  <a:pt x="1665427" y="14367"/>
                  <a:pt x="1424813" y="48382"/>
                  <a:pt x="1217981" y="27432"/>
                </a:cubicBezTo>
                <a:cubicBezTo>
                  <a:pt x="1011149" y="6482"/>
                  <a:pt x="538241" y="2563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383280" h="27432" stroke="0" extrusionOk="0">
                <a:moveTo>
                  <a:pt x="0" y="0"/>
                </a:moveTo>
                <a:cubicBezTo>
                  <a:pt x="151297" y="22734"/>
                  <a:pt x="480695" y="25868"/>
                  <a:pt x="642823" y="0"/>
                </a:cubicBezTo>
                <a:cubicBezTo>
                  <a:pt x="804951" y="-25868"/>
                  <a:pt x="1021125" y="-7020"/>
                  <a:pt x="1217981" y="0"/>
                </a:cubicBezTo>
                <a:cubicBezTo>
                  <a:pt x="1414837" y="7020"/>
                  <a:pt x="1602550" y="692"/>
                  <a:pt x="1962302" y="0"/>
                </a:cubicBezTo>
                <a:cubicBezTo>
                  <a:pt x="2322054" y="-692"/>
                  <a:pt x="2404714" y="-13207"/>
                  <a:pt x="2605126" y="0"/>
                </a:cubicBezTo>
                <a:cubicBezTo>
                  <a:pt x="2805538" y="13207"/>
                  <a:pt x="3040223" y="19007"/>
                  <a:pt x="3383280" y="0"/>
                </a:cubicBezTo>
                <a:cubicBezTo>
                  <a:pt x="3383473" y="12649"/>
                  <a:pt x="3382292" y="17989"/>
                  <a:pt x="3383280" y="27432"/>
                </a:cubicBezTo>
                <a:cubicBezTo>
                  <a:pt x="3246258" y="-5317"/>
                  <a:pt x="2915318" y="27493"/>
                  <a:pt x="2706624" y="27432"/>
                </a:cubicBezTo>
                <a:cubicBezTo>
                  <a:pt x="2497930" y="27371"/>
                  <a:pt x="2314501" y="-484"/>
                  <a:pt x="1962302" y="27432"/>
                </a:cubicBezTo>
                <a:cubicBezTo>
                  <a:pt x="1610103" y="55348"/>
                  <a:pt x="1607990" y="25966"/>
                  <a:pt x="1387145" y="27432"/>
                </a:cubicBezTo>
                <a:cubicBezTo>
                  <a:pt x="1166300" y="28898"/>
                  <a:pt x="856166" y="27780"/>
                  <a:pt x="710489" y="27432"/>
                </a:cubicBezTo>
                <a:cubicBezTo>
                  <a:pt x="564812" y="27084"/>
                  <a:pt x="236809" y="62580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FA71F"/>
          </a:solidFill>
          <a:ln w="38100" cap="rnd">
            <a:solidFill>
              <a:srgbClr val="FFA71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D8AE074-E0D2-A028-99CB-C4844D5851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0" t="1812" r="36244" b="3985"/>
          <a:stretch/>
        </p:blipFill>
        <p:spPr>
          <a:xfrm>
            <a:off x="319696" y="200889"/>
            <a:ext cx="4758392" cy="30224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8654EE-92C8-7ECD-6000-DC8CD0B316BF}"/>
              </a:ext>
            </a:extLst>
          </p:cNvPr>
          <p:cNvSpPr txBox="1"/>
          <p:nvPr/>
        </p:nvSpPr>
        <p:spPr>
          <a:xfrm>
            <a:off x="565373" y="4797391"/>
            <a:ext cx="450396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>
                <a:latin typeface="Times New Roman"/>
                <a:cs typeface="Times New Roman"/>
              </a:rPr>
              <a:t>Meta - Llama 3.2 base model used.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latin typeface="Times New Roman"/>
                <a:cs typeface="Times New Roman"/>
              </a:rPr>
              <a:t>Fine-tuned with Robert Kiyosaki and Dr. Sanjay Gupta data to respond like them for 500 training steps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latin typeface="Times New Roman"/>
                <a:cs typeface="Times New Roman"/>
              </a:rPr>
              <a:t>Fine Tuned Model deployed on Hugging face for consumption.</a:t>
            </a:r>
          </a:p>
        </p:txBody>
      </p:sp>
    </p:spTree>
    <p:extLst>
      <p:ext uri="{BB962C8B-B14F-4D97-AF65-F5344CB8AC3E}">
        <p14:creationId xmlns:p14="http://schemas.microsoft.com/office/powerpoint/2010/main" val="42378647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03CEDD6-8F27-4509-BD35-6A78B51E0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E8E4FE-32CC-304B-2CCD-86CEF550D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2503786"/>
            <a:ext cx="3914969" cy="18458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err="1">
                <a:latin typeface="Times New Roman"/>
                <a:cs typeface="Times New Roman"/>
              </a:rPr>
              <a:t>LlaMA</a:t>
            </a:r>
            <a:r>
              <a:rPr lang="en-US" sz="5400" b="1">
                <a:latin typeface="Times New Roman"/>
                <a:cs typeface="Times New Roman"/>
              </a:rPr>
              <a:t> 3.2</a:t>
            </a:r>
            <a:endParaRPr lang="en-US" sz="5400">
              <a:latin typeface="Times New Roman"/>
              <a:cs typeface="Times New Roman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3F1D29E9-9103-4BCA-8C0F-9AA963033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149" y="4484882"/>
            <a:ext cx="3383280" cy="27432"/>
          </a:xfrm>
          <a:custGeom>
            <a:avLst/>
            <a:gdLst>
              <a:gd name="connsiteX0" fmla="*/ 0 w 3383280"/>
              <a:gd name="connsiteY0" fmla="*/ 0 h 27432"/>
              <a:gd name="connsiteX1" fmla="*/ 642823 w 3383280"/>
              <a:gd name="connsiteY1" fmla="*/ 0 h 27432"/>
              <a:gd name="connsiteX2" fmla="*/ 1319479 w 3383280"/>
              <a:gd name="connsiteY2" fmla="*/ 0 h 27432"/>
              <a:gd name="connsiteX3" fmla="*/ 2029968 w 3383280"/>
              <a:gd name="connsiteY3" fmla="*/ 0 h 27432"/>
              <a:gd name="connsiteX4" fmla="*/ 2740457 w 3383280"/>
              <a:gd name="connsiteY4" fmla="*/ 0 h 27432"/>
              <a:gd name="connsiteX5" fmla="*/ 3383280 w 3383280"/>
              <a:gd name="connsiteY5" fmla="*/ 0 h 27432"/>
              <a:gd name="connsiteX6" fmla="*/ 3383280 w 3383280"/>
              <a:gd name="connsiteY6" fmla="*/ 27432 h 27432"/>
              <a:gd name="connsiteX7" fmla="*/ 2638958 w 3383280"/>
              <a:gd name="connsiteY7" fmla="*/ 27432 h 27432"/>
              <a:gd name="connsiteX8" fmla="*/ 1894637 w 3383280"/>
              <a:gd name="connsiteY8" fmla="*/ 27432 h 27432"/>
              <a:gd name="connsiteX9" fmla="*/ 1217981 w 3383280"/>
              <a:gd name="connsiteY9" fmla="*/ 27432 h 27432"/>
              <a:gd name="connsiteX10" fmla="*/ 0 w 3383280"/>
              <a:gd name="connsiteY10" fmla="*/ 27432 h 27432"/>
              <a:gd name="connsiteX11" fmla="*/ 0 w 338328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83280" h="27432" fill="none" extrusionOk="0">
                <a:moveTo>
                  <a:pt x="0" y="0"/>
                </a:moveTo>
                <a:cubicBezTo>
                  <a:pt x="257987" y="12032"/>
                  <a:pt x="404745" y="16905"/>
                  <a:pt x="642823" y="0"/>
                </a:cubicBezTo>
                <a:cubicBezTo>
                  <a:pt x="880901" y="-16905"/>
                  <a:pt x="1102054" y="22021"/>
                  <a:pt x="1319479" y="0"/>
                </a:cubicBezTo>
                <a:cubicBezTo>
                  <a:pt x="1536904" y="-22021"/>
                  <a:pt x="1881604" y="24614"/>
                  <a:pt x="2029968" y="0"/>
                </a:cubicBezTo>
                <a:cubicBezTo>
                  <a:pt x="2178332" y="-24614"/>
                  <a:pt x="2554148" y="3447"/>
                  <a:pt x="2740457" y="0"/>
                </a:cubicBezTo>
                <a:cubicBezTo>
                  <a:pt x="2926766" y="-3447"/>
                  <a:pt x="3065477" y="23645"/>
                  <a:pt x="3383280" y="0"/>
                </a:cubicBezTo>
                <a:cubicBezTo>
                  <a:pt x="3382114" y="7395"/>
                  <a:pt x="3383325" y="21864"/>
                  <a:pt x="3383280" y="27432"/>
                </a:cubicBezTo>
                <a:cubicBezTo>
                  <a:pt x="3088851" y="31951"/>
                  <a:pt x="2966759" y="63689"/>
                  <a:pt x="2638958" y="27432"/>
                </a:cubicBezTo>
                <a:cubicBezTo>
                  <a:pt x="2311157" y="-8825"/>
                  <a:pt x="2123847" y="40497"/>
                  <a:pt x="1894637" y="27432"/>
                </a:cubicBezTo>
                <a:cubicBezTo>
                  <a:pt x="1665427" y="14367"/>
                  <a:pt x="1424813" y="48382"/>
                  <a:pt x="1217981" y="27432"/>
                </a:cubicBezTo>
                <a:cubicBezTo>
                  <a:pt x="1011149" y="6482"/>
                  <a:pt x="538241" y="2563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383280" h="27432" stroke="0" extrusionOk="0">
                <a:moveTo>
                  <a:pt x="0" y="0"/>
                </a:moveTo>
                <a:cubicBezTo>
                  <a:pt x="151297" y="22734"/>
                  <a:pt x="480695" y="25868"/>
                  <a:pt x="642823" y="0"/>
                </a:cubicBezTo>
                <a:cubicBezTo>
                  <a:pt x="804951" y="-25868"/>
                  <a:pt x="1021125" y="-7020"/>
                  <a:pt x="1217981" y="0"/>
                </a:cubicBezTo>
                <a:cubicBezTo>
                  <a:pt x="1414837" y="7020"/>
                  <a:pt x="1602550" y="692"/>
                  <a:pt x="1962302" y="0"/>
                </a:cubicBezTo>
                <a:cubicBezTo>
                  <a:pt x="2322054" y="-692"/>
                  <a:pt x="2404714" y="-13207"/>
                  <a:pt x="2605126" y="0"/>
                </a:cubicBezTo>
                <a:cubicBezTo>
                  <a:pt x="2805538" y="13207"/>
                  <a:pt x="3040223" y="19007"/>
                  <a:pt x="3383280" y="0"/>
                </a:cubicBezTo>
                <a:cubicBezTo>
                  <a:pt x="3383473" y="12649"/>
                  <a:pt x="3382292" y="17989"/>
                  <a:pt x="3383280" y="27432"/>
                </a:cubicBezTo>
                <a:cubicBezTo>
                  <a:pt x="3246258" y="-5317"/>
                  <a:pt x="2915318" y="27493"/>
                  <a:pt x="2706624" y="27432"/>
                </a:cubicBezTo>
                <a:cubicBezTo>
                  <a:pt x="2497930" y="27371"/>
                  <a:pt x="2314501" y="-484"/>
                  <a:pt x="1962302" y="27432"/>
                </a:cubicBezTo>
                <a:cubicBezTo>
                  <a:pt x="1610103" y="55348"/>
                  <a:pt x="1607990" y="25966"/>
                  <a:pt x="1387145" y="27432"/>
                </a:cubicBezTo>
                <a:cubicBezTo>
                  <a:pt x="1166300" y="28898"/>
                  <a:pt x="856166" y="27780"/>
                  <a:pt x="710489" y="27432"/>
                </a:cubicBezTo>
                <a:cubicBezTo>
                  <a:pt x="564812" y="27084"/>
                  <a:pt x="236809" y="62580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FA71F"/>
          </a:solidFill>
          <a:ln w="38100" cap="rnd">
            <a:solidFill>
              <a:srgbClr val="FFA71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0FA4B865-0D95-6066-8D0A-02DFA4E61C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0" t="11111" r="-608" b="3801"/>
          <a:stretch/>
        </p:blipFill>
        <p:spPr>
          <a:xfrm>
            <a:off x="4288968" y="1230618"/>
            <a:ext cx="7561526" cy="33829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A300DD-A168-7B36-FC0E-4A28EB9FF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331" y="5430244"/>
            <a:ext cx="5081973" cy="6471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51721B-B0D3-9B86-8EBB-8147E0305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348" y="5562067"/>
            <a:ext cx="4699429" cy="7051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0A3937-5C38-B26E-CD6A-BF29FA505BF3}"/>
              </a:ext>
            </a:extLst>
          </p:cNvPr>
          <p:cNvSpPr txBox="1"/>
          <p:nvPr/>
        </p:nvSpPr>
        <p:spPr>
          <a:xfrm>
            <a:off x="694921" y="4607067"/>
            <a:ext cx="388640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 New Roman"/>
                <a:cs typeface="Times New Roman"/>
              </a:rPr>
              <a:t>Base Model vs Fine-tuned model comparison</a:t>
            </a:r>
          </a:p>
        </p:txBody>
      </p:sp>
    </p:spTree>
    <p:extLst>
      <p:ext uri="{BB962C8B-B14F-4D97-AF65-F5344CB8AC3E}">
        <p14:creationId xmlns:p14="http://schemas.microsoft.com/office/powerpoint/2010/main" val="662440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03CEDD6-8F27-4509-BD35-6A78B51E0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E8E4FE-32CC-304B-2CCD-86CEF550D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00" y="1319597"/>
            <a:ext cx="6983563" cy="31742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>
                <a:latin typeface="Times New Roman"/>
                <a:cs typeface="Times New Roman"/>
              </a:rPr>
              <a:t>Gemma 2</a:t>
            </a:r>
            <a:endParaRPr lang="en-US" sz="5400">
              <a:latin typeface="Times New Roman"/>
              <a:cs typeface="Times New Roman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3F1D29E9-9103-4BCA-8C0F-9AA963033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149" y="4484882"/>
            <a:ext cx="3383280" cy="27432"/>
          </a:xfrm>
          <a:custGeom>
            <a:avLst/>
            <a:gdLst>
              <a:gd name="connsiteX0" fmla="*/ 0 w 3383280"/>
              <a:gd name="connsiteY0" fmla="*/ 0 h 27432"/>
              <a:gd name="connsiteX1" fmla="*/ 642823 w 3383280"/>
              <a:gd name="connsiteY1" fmla="*/ 0 h 27432"/>
              <a:gd name="connsiteX2" fmla="*/ 1319479 w 3383280"/>
              <a:gd name="connsiteY2" fmla="*/ 0 h 27432"/>
              <a:gd name="connsiteX3" fmla="*/ 2029968 w 3383280"/>
              <a:gd name="connsiteY3" fmla="*/ 0 h 27432"/>
              <a:gd name="connsiteX4" fmla="*/ 2740457 w 3383280"/>
              <a:gd name="connsiteY4" fmla="*/ 0 h 27432"/>
              <a:gd name="connsiteX5" fmla="*/ 3383280 w 3383280"/>
              <a:gd name="connsiteY5" fmla="*/ 0 h 27432"/>
              <a:gd name="connsiteX6" fmla="*/ 3383280 w 3383280"/>
              <a:gd name="connsiteY6" fmla="*/ 27432 h 27432"/>
              <a:gd name="connsiteX7" fmla="*/ 2638958 w 3383280"/>
              <a:gd name="connsiteY7" fmla="*/ 27432 h 27432"/>
              <a:gd name="connsiteX8" fmla="*/ 1894637 w 3383280"/>
              <a:gd name="connsiteY8" fmla="*/ 27432 h 27432"/>
              <a:gd name="connsiteX9" fmla="*/ 1217981 w 3383280"/>
              <a:gd name="connsiteY9" fmla="*/ 27432 h 27432"/>
              <a:gd name="connsiteX10" fmla="*/ 0 w 3383280"/>
              <a:gd name="connsiteY10" fmla="*/ 27432 h 27432"/>
              <a:gd name="connsiteX11" fmla="*/ 0 w 338328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83280" h="27432" fill="none" extrusionOk="0">
                <a:moveTo>
                  <a:pt x="0" y="0"/>
                </a:moveTo>
                <a:cubicBezTo>
                  <a:pt x="257987" y="12032"/>
                  <a:pt x="404745" y="16905"/>
                  <a:pt x="642823" y="0"/>
                </a:cubicBezTo>
                <a:cubicBezTo>
                  <a:pt x="880901" y="-16905"/>
                  <a:pt x="1102054" y="22021"/>
                  <a:pt x="1319479" y="0"/>
                </a:cubicBezTo>
                <a:cubicBezTo>
                  <a:pt x="1536904" y="-22021"/>
                  <a:pt x="1881604" y="24614"/>
                  <a:pt x="2029968" y="0"/>
                </a:cubicBezTo>
                <a:cubicBezTo>
                  <a:pt x="2178332" y="-24614"/>
                  <a:pt x="2554148" y="3447"/>
                  <a:pt x="2740457" y="0"/>
                </a:cubicBezTo>
                <a:cubicBezTo>
                  <a:pt x="2926766" y="-3447"/>
                  <a:pt x="3065477" y="23645"/>
                  <a:pt x="3383280" y="0"/>
                </a:cubicBezTo>
                <a:cubicBezTo>
                  <a:pt x="3382114" y="7395"/>
                  <a:pt x="3383325" y="21864"/>
                  <a:pt x="3383280" y="27432"/>
                </a:cubicBezTo>
                <a:cubicBezTo>
                  <a:pt x="3088851" y="31951"/>
                  <a:pt x="2966759" y="63689"/>
                  <a:pt x="2638958" y="27432"/>
                </a:cubicBezTo>
                <a:cubicBezTo>
                  <a:pt x="2311157" y="-8825"/>
                  <a:pt x="2123847" y="40497"/>
                  <a:pt x="1894637" y="27432"/>
                </a:cubicBezTo>
                <a:cubicBezTo>
                  <a:pt x="1665427" y="14367"/>
                  <a:pt x="1424813" y="48382"/>
                  <a:pt x="1217981" y="27432"/>
                </a:cubicBezTo>
                <a:cubicBezTo>
                  <a:pt x="1011149" y="6482"/>
                  <a:pt x="538241" y="2563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383280" h="27432" stroke="0" extrusionOk="0">
                <a:moveTo>
                  <a:pt x="0" y="0"/>
                </a:moveTo>
                <a:cubicBezTo>
                  <a:pt x="151297" y="22734"/>
                  <a:pt x="480695" y="25868"/>
                  <a:pt x="642823" y="0"/>
                </a:cubicBezTo>
                <a:cubicBezTo>
                  <a:pt x="804951" y="-25868"/>
                  <a:pt x="1021125" y="-7020"/>
                  <a:pt x="1217981" y="0"/>
                </a:cubicBezTo>
                <a:cubicBezTo>
                  <a:pt x="1414837" y="7020"/>
                  <a:pt x="1602550" y="692"/>
                  <a:pt x="1962302" y="0"/>
                </a:cubicBezTo>
                <a:cubicBezTo>
                  <a:pt x="2322054" y="-692"/>
                  <a:pt x="2404714" y="-13207"/>
                  <a:pt x="2605126" y="0"/>
                </a:cubicBezTo>
                <a:cubicBezTo>
                  <a:pt x="2805538" y="13207"/>
                  <a:pt x="3040223" y="19007"/>
                  <a:pt x="3383280" y="0"/>
                </a:cubicBezTo>
                <a:cubicBezTo>
                  <a:pt x="3383473" y="12649"/>
                  <a:pt x="3382292" y="17989"/>
                  <a:pt x="3383280" y="27432"/>
                </a:cubicBezTo>
                <a:cubicBezTo>
                  <a:pt x="3246258" y="-5317"/>
                  <a:pt x="2915318" y="27493"/>
                  <a:pt x="2706624" y="27432"/>
                </a:cubicBezTo>
                <a:cubicBezTo>
                  <a:pt x="2497930" y="27371"/>
                  <a:pt x="2314501" y="-484"/>
                  <a:pt x="1962302" y="27432"/>
                </a:cubicBezTo>
                <a:cubicBezTo>
                  <a:pt x="1610103" y="55348"/>
                  <a:pt x="1607990" y="25966"/>
                  <a:pt x="1387145" y="27432"/>
                </a:cubicBezTo>
                <a:cubicBezTo>
                  <a:pt x="1166300" y="28898"/>
                  <a:pt x="856166" y="27780"/>
                  <a:pt x="710489" y="27432"/>
                </a:cubicBezTo>
                <a:cubicBezTo>
                  <a:pt x="564812" y="27084"/>
                  <a:pt x="236809" y="62580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FA71F"/>
          </a:solidFill>
          <a:ln w="38100" cap="rnd">
            <a:solidFill>
              <a:srgbClr val="FFA71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8654EE-92C8-7ECD-6000-DC8CD0B316BF}"/>
              </a:ext>
            </a:extLst>
          </p:cNvPr>
          <p:cNvSpPr txBox="1"/>
          <p:nvPr/>
        </p:nvSpPr>
        <p:spPr>
          <a:xfrm>
            <a:off x="328767" y="4736785"/>
            <a:ext cx="450396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>
                <a:latin typeface="Times New Roman"/>
                <a:cs typeface="Times New Roman"/>
              </a:rPr>
              <a:t>Google – Gemma 2 base model used.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latin typeface="Times New Roman"/>
                <a:cs typeface="Times New Roman"/>
              </a:rPr>
              <a:t>Fine-tuned with Robert Kiyosaki and Dr. Sanjay Gupta data to respond like them for 300 training steps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latin typeface="Times New Roman"/>
                <a:cs typeface="Times New Roman"/>
              </a:rPr>
              <a:t>Fine Tuned Model deployed on Hugging face for consumption.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9320360-1677-F413-8C8C-485EED736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895" y="4423521"/>
            <a:ext cx="6932838" cy="2196193"/>
          </a:xfrm>
          <a:prstGeom prst="rect">
            <a:avLst/>
          </a:prstGeom>
        </p:spPr>
      </p:pic>
      <p:pic>
        <p:nvPicPr>
          <p:cNvPr id="8" name="Picture 7" descr="A screenshot of a calculator&#10;&#10;Description automatically generated">
            <a:extLst>
              <a:ext uri="{FF2B5EF4-FFF2-40B4-BE49-F238E27FC236}">
                <a16:creationId xmlns:a16="http://schemas.microsoft.com/office/drawing/2014/main" id="{87A7384C-9427-95CD-0AB6-1D6A7D08F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022" y="236765"/>
            <a:ext cx="1675039" cy="3891642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BC3643A-FD15-A0AE-EB2B-7C0B27549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40" y="4082"/>
            <a:ext cx="5891893" cy="308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508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03CEDD6-8F27-4509-BD35-6A78B51E0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E8E4FE-32CC-304B-2CCD-86CEF550D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78" y="2665226"/>
            <a:ext cx="4718157" cy="18458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>
                <a:latin typeface="Times New Roman"/>
                <a:cs typeface="Times New Roman"/>
              </a:rPr>
              <a:t>Gemma 2</a:t>
            </a:r>
            <a:endParaRPr lang="en-US" sz="5400">
              <a:latin typeface="Times New Roman"/>
              <a:cs typeface="Times New Roman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3F1D29E9-9103-4BCA-8C0F-9AA963033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149" y="4484882"/>
            <a:ext cx="3383280" cy="27432"/>
          </a:xfrm>
          <a:custGeom>
            <a:avLst/>
            <a:gdLst>
              <a:gd name="connsiteX0" fmla="*/ 0 w 3383280"/>
              <a:gd name="connsiteY0" fmla="*/ 0 h 27432"/>
              <a:gd name="connsiteX1" fmla="*/ 642823 w 3383280"/>
              <a:gd name="connsiteY1" fmla="*/ 0 h 27432"/>
              <a:gd name="connsiteX2" fmla="*/ 1319479 w 3383280"/>
              <a:gd name="connsiteY2" fmla="*/ 0 h 27432"/>
              <a:gd name="connsiteX3" fmla="*/ 2029968 w 3383280"/>
              <a:gd name="connsiteY3" fmla="*/ 0 h 27432"/>
              <a:gd name="connsiteX4" fmla="*/ 2740457 w 3383280"/>
              <a:gd name="connsiteY4" fmla="*/ 0 h 27432"/>
              <a:gd name="connsiteX5" fmla="*/ 3383280 w 3383280"/>
              <a:gd name="connsiteY5" fmla="*/ 0 h 27432"/>
              <a:gd name="connsiteX6" fmla="*/ 3383280 w 3383280"/>
              <a:gd name="connsiteY6" fmla="*/ 27432 h 27432"/>
              <a:gd name="connsiteX7" fmla="*/ 2638958 w 3383280"/>
              <a:gd name="connsiteY7" fmla="*/ 27432 h 27432"/>
              <a:gd name="connsiteX8" fmla="*/ 1894637 w 3383280"/>
              <a:gd name="connsiteY8" fmla="*/ 27432 h 27432"/>
              <a:gd name="connsiteX9" fmla="*/ 1217981 w 3383280"/>
              <a:gd name="connsiteY9" fmla="*/ 27432 h 27432"/>
              <a:gd name="connsiteX10" fmla="*/ 0 w 3383280"/>
              <a:gd name="connsiteY10" fmla="*/ 27432 h 27432"/>
              <a:gd name="connsiteX11" fmla="*/ 0 w 338328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83280" h="27432" fill="none" extrusionOk="0">
                <a:moveTo>
                  <a:pt x="0" y="0"/>
                </a:moveTo>
                <a:cubicBezTo>
                  <a:pt x="257987" y="12032"/>
                  <a:pt x="404745" y="16905"/>
                  <a:pt x="642823" y="0"/>
                </a:cubicBezTo>
                <a:cubicBezTo>
                  <a:pt x="880901" y="-16905"/>
                  <a:pt x="1102054" y="22021"/>
                  <a:pt x="1319479" y="0"/>
                </a:cubicBezTo>
                <a:cubicBezTo>
                  <a:pt x="1536904" y="-22021"/>
                  <a:pt x="1881604" y="24614"/>
                  <a:pt x="2029968" y="0"/>
                </a:cubicBezTo>
                <a:cubicBezTo>
                  <a:pt x="2178332" y="-24614"/>
                  <a:pt x="2554148" y="3447"/>
                  <a:pt x="2740457" y="0"/>
                </a:cubicBezTo>
                <a:cubicBezTo>
                  <a:pt x="2926766" y="-3447"/>
                  <a:pt x="3065477" y="23645"/>
                  <a:pt x="3383280" y="0"/>
                </a:cubicBezTo>
                <a:cubicBezTo>
                  <a:pt x="3382114" y="7395"/>
                  <a:pt x="3383325" y="21864"/>
                  <a:pt x="3383280" y="27432"/>
                </a:cubicBezTo>
                <a:cubicBezTo>
                  <a:pt x="3088851" y="31951"/>
                  <a:pt x="2966759" y="63689"/>
                  <a:pt x="2638958" y="27432"/>
                </a:cubicBezTo>
                <a:cubicBezTo>
                  <a:pt x="2311157" y="-8825"/>
                  <a:pt x="2123847" y="40497"/>
                  <a:pt x="1894637" y="27432"/>
                </a:cubicBezTo>
                <a:cubicBezTo>
                  <a:pt x="1665427" y="14367"/>
                  <a:pt x="1424813" y="48382"/>
                  <a:pt x="1217981" y="27432"/>
                </a:cubicBezTo>
                <a:cubicBezTo>
                  <a:pt x="1011149" y="6482"/>
                  <a:pt x="538241" y="2563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383280" h="27432" stroke="0" extrusionOk="0">
                <a:moveTo>
                  <a:pt x="0" y="0"/>
                </a:moveTo>
                <a:cubicBezTo>
                  <a:pt x="151297" y="22734"/>
                  <a:pt x="480695" y="25868"/>
                  <a:pt x="642823" y="0"/>
                </a:cubicBezTo>
                <a:cubicBezTo>
                  <a:pt x="804951" y="-25868"/>
                  <a:pt x="1021125" y="-7020"/>
                  <a:pt x="1217981" y="0"/>
                </a:cubicBezTo>
                <a:cubicBezTo>
                  <a:pt x="1414837" y="7020"/>
                  <a:pt x="1602550" y="692"/>
                  <a:pt x="1962302" y="0"/>
                </a:cubicBezTo>
                <a:cubicBezTo>
                  <a:pt x="2322054" y="-692"/>
                  <a:pt x="2404714" y="-13207"/>
                  <a:pt x="2605126" y="0"/>
                </a:cubicBezTo>
                <a:cubicBezTo>
                  <a:pt x="2805538" y="13207"/>
                  <a:pt x="3040223" y="19007"/>
                  <a:pt x="3383280" y="0"/>
                </a:cubicBezTo>
                <a:cubicBezTo>
                  <a:pt x="3383473" y="12649"/>
                  <a:pt x="3382292" y="17989"/>
                  <a:pt x="3383280" y="27432"/>
                </a:cubicBezTo>
                <a:cubicBezTo>
                  <a:pt x="3246258" y="-5317"/>
                  <a:pt x="2915318" y="27493"/>
                  <a:pt x="2706624" y="27432"/>
                </a:cubicBezTo>
                <a:cubicBezTo>
                  <a:pt x="2497930" y="27371"/>
                  <a:pt x="2314501" y="-484"/>
                  <a:pt x="1962302" y="27432"/>
                </a:cubicBezTo>
                <a:cubicBezTo>
                  <a:pt x="1610103" y="55348"/>
                  <a:pt x="1607990" y="25966"/>
                  <a:pt x="1387145" y="27432"/>
                </a:cubicBezTo>
                <a:cubicBezTo>
                  <a:pt x="1166300" y="28898"/>
                  <a:pt x="856166" y="27780"/>
                  <a:pt x="710489" y="27432"/>
                </a:cubicBezTo>
                <a:cubicBezTo>
                  <a:pt x="564812" y="27084"/>
                  <a:pt x="236809" y="62580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FA71F"/>
          </a:solidFill>
          <a:ln w="38100" cap="rnd">
            <a:solidFill>
              <a:srgbClr val="FFA71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175BB735-595C-20D9-7A09-C9C7BC441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46" y="750931"/>
            <a:ext cx="5052369" cy="22566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F653FD-5592-B143-4700-9CF1724FB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716" y="5590272"/>
            <a:ext cx="4525404" cy="5068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8FBACD-2259-CDFE-ACA8-9BF2F3C44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58" y="5591818"/>
            <a:ext cx="4385618" cy="5861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11E09C-3754-66EE-FF6E-1D3615D06611}"/>
              </a:ext>
            </a:extLst>
          </p:cNvPr>
          <p:cNvSpPr txBox="1"/>
          <p:nvPr/>
        </p:nvSpPr>
        <p:spPr>
          <a:xfrm>
            <a:off x="590936" y="4506872"/>
            <a:ext cx="418239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 New Roman"/>
                <a:cs typeface="Times New Roman"/>
              </a:rPr>
              <a:t>Base Model vs Fine-tuned model comparison</a:t>
            </a:r>
          </a:p>
          <a:p>
            <a:pPr algn="l"/>
            <a:endParaRPr lang="en-US"/>
          </a:p>
        </p:txBody>
      </p:sp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4DA851B-3875-5829-67C7-4B7334E0C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4932" y="2814896"/>
            <a:ext cx="6152378" cy="1949021"/>
          </a:xfrm>
          <a:prstGeom prst="rect">
            <a:avLst/>
          </a:prstGeom>
        </p:spPr>
      </p:pic>
      <p:pic>
        <p:nvPicPr>
          <p:cNvPr id="11" name="Picture 10" descr="A close-up of a screen&#10;&#10;Description automatically generated">
            <a:extLst>
              <a:ext uri="{FF2B5EF4-FFF2-40B4-BE49-F238E27FC236}">
                <a16:creationId xmlns:a16="http://schemas.microsoft.com/office/drawing/2014/main" id="{4D2F78AB-9E4B-0F3F-3CC0-B6E3153598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3811" y="1502247"/>
            <a:ext cx="5153025" cy="11144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956C07-8F8E-E2F4-1398-B49E84C0464E}"/>
              </a:ext>
            </a:extLst>
          </p:cNvPr>
          <p:cNvSpPr txBox="1"/>
          <p:nvPr/>
        </p:nvSpPr>
        <p:spPr>
          <a:xfrm>
            <a:off x="7212098" y="933710"/>
            <a:ext cx="41823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 New Roman"/>
                <a:cs typeface="Times New Roman"/>
              </a:rPr>
              <a:t>OpenAI Evals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3506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4BFCCA4-109C-4B21-816E-144FE75C3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E8E4FE-32CC-304B-2CCD-86CEF550D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155" y="785533"/>
            <a:ext cx="3895359" cy="18466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>
                <a:latin typeface="Times New Roman"/>
                <a:cs typeface="Times New Roman"/>
              </a:rPr>
              <a:t>GPT 4o</a:t>
            </a:r>
            <a:endParaRPr lang="en-US" sz="5400">
              <a:latin typeface="Times New Roman"/>
              <a:cs typeface="Times New Roman"/>
            </a:endParaRPr>
          </a:p>
        </p:txBody>
      </p:sp>
      <p:sp>
        <p:nvSpPr>
          <p:cNvPr id="34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753" y="2634908"/>
            <a:ext cx="3772532" cy="27432"/>
          </a:xfrm>
          <a:custGeom>
            <a:avLst/>
            <a:gdLst>
              <a:gd name="connsiteX0" fmla="*/ 0 w 3772532"/>
              <a:gd name="connsiteY0" fmla="*/ 0 h 27432"/>
              <a:gd name="connsiteX1" fmla="*/ 704206 w 3772532"/>
              <a:gd name="connsiteY1" fmla="*/ 0 h 27432"/>
              <a:gd name="connsiteX2" fmla="*/ 1370687 w 3772532"/>
              <a:gd name="connsiteY2" fmla="*/ 0 h 27432"/>
              <a:gd name="connsiteX3" fmla="*/ 2037167 w 3772532"/>
              <a:gd name="connsiteY3" fmla="*/ 0 h 27432"/>
              <a:gd name="connsiteX4" fmla="*/ 2552747 w 3772532"/>
              <a:gd name="connsiteY4" fmla="*/ 0 h 27432"/>
              <a:gd name="connsiteX5" fmla="*/ 3106051 w 3772532"/>
              <a:gd name="connsiteY5" fmla="*/ 0 h 27432"/>
              <a:gd name="connsiteX6" fmla="*/ 3772532 w 3772532"/>
              <a:gd name="connsiteY6" fmla="*/ 0 h 27432"/>
              <a:gd name="connsiteX7" fmla="*/ 3772532 w 3772532"/>
              <a:gd name="connsiteY7" fmla="*/ 27432 h 27432"/>
              <a:gd name="connsiteX8" fmla="*/ 3143777 w 3772532"/>
              <a:gd name="connsiteY8" fmla="*/ 27432 h 27432"/>
              <a:gd name="connsiteX9" fmla="*/ 2628197 w 3772532"/>
              <a:gd name="connsiteY9" fmla="*/ 27432 h 27432"/>
              <a:gd name="connsiteX10" fmla="*/ 2112618 w 3772532"/>
              <a:gd name="connsiteY10" fmla="*/ 27432 h 27432"/>
              <a:gd name="connsiteX11" fmla="*/ 1446137 w 3772532"/>
              <a:gd name="connsiteY11" fmla="*/ 27432 h 27432"/>
              <a:gd name="connsiteX12" fmla="*/ 892833 w 3772532"/>
              <a:gd name="connsiteY12" fmla="*/ 27432 h 27432"/>
              <a:gd name="connsiteX13" fmla="*/ 0 w 3772532"/>
              <a:gd name="connsiteY13" fmla="*/ 27432 h 27432"/>
              <a:gd name="connsiteX14" fmla="*/ 0 w 3772532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72532" h="27432" fill="none" extrusionOk="0">
                <a:moveTo>
                  <a:pt x="0" y="0"/>
                </a:moveTo>
                <a:cubicBezTo>
                  <a:pt x="244720" y="-3658"/>
                  <a:pt x="354662" y="-9412"/>
                  <a:pt x="704206" y="0"/>
                </a:cubicBezTo>
                <a:cubicBezTo>
                  <a:pt x="1053750" y="9412"/>
                  <a:pt x="1098475" y="-322"/>
                  <a:pt x="1370687" y="0"/>
                </a:cubicBezTo>
                <a:cubicBezTo>
                  <a:pt x="1642899" y="322"/>
                  <a:pt x="1719797" y="-23304"/>
                  <a:pt x="2037167" y="0"/>
                </a:cubicBezTo>
                <a:cubicBezTo>
                  <a:pt x="2354537" y="23304"/>
                  <a:pt x="2327380" y="-17312"/>
                  <a:pt x="2552747" y="0"/>
                </a:cubicBezTo>
                <a:cubicBezTo>
                  <a:pt x="2778114" y="17312"/>
                  <a:pt x="2963395" y="16906"/>
                  <a:pt x="3106051" y="0"/>
                </a:cubicBezTo>
                <a:cubicBezTo>
                  <a:pt x="3248707" y="-16906"/>
                  <a:pt x="3607729" y="-1190"/>
                  <a:pt x="3772532" y="0"/>
                </a:cubicBezTo>
                <a:cubicBezTo>
                  <a:pt x="3771575" y="8431"/>
                  <a:pt x="3772183" y="14612"/>
                  <a:pt x="3772532" y="27432"/>
                </a:cubicBezTo>
                <a:cubicBezTo>
                  <a:pt x="3590140" y="16334"/>
                  <a:pt x="3310324" y="674"/>
                  <a:pt x="3143777" y="27432"/>
                </a:cubicBezTo>
                <a:cubicBezTo>
                  <a:pt x="2977231" y="54190"/>
                  <a:pt x="2760348" y="26592"/>
                  <a:pt x="2628197" y="27432"/>
                </a:cubicBezTo>
                <a:cubicBezTo>
                  <a:pt x="2496046" y="28272"/>
                  <a:pt x="2363991" y="25547"/>
                  <a:pt x="2112618" y="27432"/>
                </a:cubicBezTo>
                <a:cubicBezTo>
                  <a:pt x="1861245" y="29317"/>
                  <a:pt x="1763019" y="1242"/>
                  <a:pt x="1446137" y="27432"/>
                </a:cubicBezTo>
                <a:cubicBezTo>
                  <a:pt x="1129255" y="53622"/>
                  <a:pt x="1116896" y="2843"/>
                  <a:pt x="892833" y="27432"/>
                </a:cubicBezTo>
                <a:cubicBezTo>
                  <a:pt x="668770" y="52021"/>
                  <a:pt x="337811" y="-9110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772532" h="27432" stroke="0" extrusionOk="0">
                <a:moveTo>
                  <a:pt x="0" y="0"/>
                </a:moveTo>
                <a:cubicBezTo>
                  <a:pt x="136381" y="23473"/>
                  <a:pt x="333157" y="-1611"/>
                  <a:pt x="591030" y="0"/>
                </a:cubicBezTo>
                <a:cubicBezTo>
                  <a:pt x="848903" y="1611"/>
                  <a:pt x="874121" y="-21763"/>
                  <a:pt x="1106609" y="0"/>
                </a:cubicBezTo>
                <a:cubicBezTo>
                  <a:pt x="1339097" y="21763"/>
                  <a:pt x="1575126" y="18505"/>
                  <a:pt x="1810815" y="0"/>
                </a:cubicBezTo>
                <a:cubicBezTo>
                  <a:pt x="2046504" y="-18505"/>
                  <a:pt x="2110261" y="21722"/>
                  <a:pt x="2401845" y="0"/>
                </a:cubicBezTo>
                <a:cubicBezTo>
                  <a:pt x="2693429" y="-21722"/>
                  <a:pt x="2769280" y="8922"/>
                  <a:pt x="2992875" y="0"/>
                </a:cubicBezTo>
                <a:cubicBezTo>
                  <a:pt x="3216470" y="-8922"/>
                  <a:pt x="3395186" y="-17861"/>
                  <a:pt x="3772532" y="0"/>
                </a:cubicBezTo>
                <a:cubicBezTo>
                  <a:pt x="3771177" y="9524"/>
                  <a:pt x="3771330" y="13975"/>
                  <a:pt x="3772532" y="27432"/>
                </a:cubicBezTo>
                <a:cubicBezTo>
                  <a:pt x="3635941" y="57411"/>
                  <a:pt x="3310352" y="7993"/>
                  <a:pt x="3143777" y="27432"/>
                </a:cubicBezTo>
                <a:cubicBezTo>
                  <a:pt x="2977203" y="46871"/>
                  <a:pt x="2807596" y="3382"/>
                  <a:pt x="2628197" y="27432"/>
                </a:cubicBezTo>
                <a:cubicBezTo>
                  <a:pt x="2448798" y="51482"/>
                  <a:pt x="2302918" y="50688"/>
                  <a:pt x="1999442" y="27432"/>
                </a:cubicBezTo>
                <a:cubicBezTo>
                  <a:pt x="1695966" y="4176"/>
                  <a:pt x="1623081" y="31473"/>
                  <a:pt x="1370687" y="27432"/>
                </a:cubicBezTo>
                <a:cubicBezTo>
                  <a:pt x="1118294" y="23391"/>
                  <a:pt x="932834" y="17695"/>
                  <a:pt x="779657" y="27432"/>
                </a:cubicBezTo>
                <a:cubicBezTo>
                  <a:pt x="626480" y="37170"/>
                  <a:pt x="206972" y="-11355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F28D00"/>
          </a:solidFill>
          <a:ln w="38100" cap="rnd">
            <a:solidFill>
              <a:srgbClr val="F28D0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C75C05-6EC0-92F3-33DF-94BAD81DEB8D}"/>
              </a:ext>
            </a:extLst>
          </p:cNvPr>
          <p:cNvSpPr txBox="1"/>
          <p:nvPr/>
        </p:nvSpPr>
        <p:spPr>
          <a:xfrm>
            <a:off x="408936" y="2807167"/>
            <a:ext cx="4117522" cy="338639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70000" lnSpcReduction="20000"/>
          </a:bodyPr>
          <a:lstStyle/>
          <a:p>
            <a:pPr marL="342900" indent="-342900">
              <a:lnSpc>
                <a:spcPct val="12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000" b="1">
                <a:latin typeface="Times New Roman"/>
                <a:cs typeface="Times New Roman"/>
              </a:rPr>
              <a:t>Base Model:</a:t>
            </a:r>
            <a:r>
              <a:rPr lang="en-US" sz="2000">
                <a:latin typeface="Times New Roman"/>
                <a:cs typeface="Times New Roman"/>
              </a:rPr>
              <a:t> GPT-4 (OpenAI's latest model)</a:t>
            </a:r>
            <a:endParaRPr lang="en-US"/>
          </a:p>
          <a:p>
            <a:pPr marL="342900" indent="-342900">
              <a:lnSpc>
                <a:spcPct val="12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000" b="1">
                <a:latin typeface="Times New Roman"/>
                <a:cs typeface="Times New Roman"/>
              </a:rPr>
              <a:t>Fine-tuning:</a:t>
            </a:r>
            <a:r>
              <a:rPr lang="en-US" sz="2000">
                <a:latin typeface="Times New Roman"/>
                <a:cs typeface="Times New Roman"/>
              </a:rPr>
              <a:t> Enhanced with data from a variety of thought leaders, including Robert Kiyosaki and Dr. Sanjay Gupta, to refine responses with a focus on personal development, financial strategy, and health advocacy.</a:t>
            </a:r>
          </a:p>
          <a:p>
            <a:pPr marL="342900" indent="-342900">
              <a:lnSpc>
                <a:spcPct val="12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000" b="1">
                <a:latin typeface="Times New Roman"/>
                <a:cs typeface="Times New Roman"/>
              </a:rPr>
              <a:t>Training:</a:t>
            </a:r>
            <a:r>
              <a:rPr lang="en-US" sz="2000">
                <a:latin typeface="Times New Roman"/>
                <a:cs typeface="Times New Roman"/>
              </a:rPr>
              <a:t> Fine-tuned  and resulted in combining expertise in psychology, motivation, sustainability, and economics.</a:t>
            </a:r>
          </a:p>
          <a:p>
            <a:pPr marL="342900" indent="-342900">
              <a:lnSpc>
                <a:spcPct val="12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000" b="1">
                <a:latin typeface="Times New Roman"/>
                <a:cs typeface="Times New Roman"/>
              </a:rPr>
              <a:t>Deployment:</a:t>
            </a:r>
            <a:r>
              <a:rPr lang="en-US" sz="2000">
                <a:latin typeface="Times New Roman"/>
                <a:cs typeface="Times New Roman"/>
              </a:rPr>
              <a:t> Fine-tuned model deployed on Hugging Face for easy integration and access by developers and researchers.</a:t>
            </a:r>
          </a:p>
        </p:txBody>
      </p: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79127BB0-F363-FE00-B590-15820AB3A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946" y="1010789"/>
            <a:ext cx="6573639" cy="1397112"/>
          </a:xfrm>
          <a:prstGeom prst="rect">
            <a:avLst/>
          </a:prstGeom>
        </p:spPr>
      </p:pic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5D77657-2239-95F5-099F-80A9A347F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65" y="275264"/>
            <a:ext cx="3754239" cy="1155277"/>
          </a:xfrm>
          <a:prstGeom prst="rect">
            <a:avLst/>
          </a:prstGeom>
        </p:spPr>
      </p:pic>
      <p:pic>
        <p:nvPicPr>
          <p:cNvPr id="13" name="Picture 12" descr="A graph with green line&#10;&#10;Description automatically generated">
            <a:extLst>
              <a:ext uri="{FF2B5EF4-FFF2-40B4-BE49-F238E27FC236}">
                <a16:creationId xmlns:a16="http://schemas.microsoft.com/office/drawing/2014/main" id="{BFE7C7C0-6116-4659-3229-CE93E544B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624" y="4909833"/>
            <a:ext cx="6569157" cy="1459458"/>
          </a:xfrm>
          <a:prstGeom prst="rect">
            <a:avLst/>
          </a:prstGeom>
        </p:spPr>
      </p:pic>
      <p:pic>
        <p:nvPicPr>
          <p:cNvPr id="17" name="Picture 16" descr="A black screen with a green line&#10;&#10;Description automatically generated">
            <a:extLst>
              <a:ext uri="{FF2B5EF4-FFF2-40B4-BE49-F238E27FC236}">
                <a16:creationId xmlns:a16="http://schemas.microsoft.com/office/drawing/2014/main" id="{DB6F6ABA-0376-CA3C-25A4-DD85543B09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0947" y="2968732"/>
            <a:ext cx="6636392" cy="153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735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307227A5-CB63-4DD3-A298-817A9FCF5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E8E4FE-32CC-304B-2CCD-86CEF550D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3771" y="811363"/>
            <a:ext cx="3901034" cy="18466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>
                <a:latin typeface="Times New Roman"/>
                <a:cs typeface="Times New Roman"/>
              </a:rPr>
              <a:t>GPT 4o</a:t>
            </a:r>
            <a:endParaRPr lang="en-US" sz="5400">
              <a:latin typeface="Times New Roman"/>
              <a:cs typeface="Times New Roman"/>
            </a:endParaRPr>
          </a:p>
        </p:txBody>
      </p:sp>
      <p:sp>
        <p:nvSpPr>
          <p:cNvPr id="4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8843" y="2634908"/>
            <a:ext cx="3775470" cy="27432"/>
          </a:xfrm>
          <a:custGeom>
            <a:avLst/>
            <a:gdLst>
              <a:gd name="connsiteX0" fmla="*/ 0 w 3775470"/>
              <a:gd name="connsiteY0" fmla="*/ 0 h 27432"/>
              <a:gd name="connsiteX1" fmla="*/ 704754 w 3775470"/>
              <a:gd name="connsiteY1" fmla="*/ 0 h 27432"/>
              <a:gd name="connsiteX2" fmla="*/ 1371754 w 3775470"/>
              <a:gd name="connsiteY2" fmla="*/ 0 h 27432"/>
              <a:gd name="connsiteX3" fmla="*/ 2038754 w 3775470"/>
              <a:gd name="connsiteY3" fmla="*/ 0 h 27432"/>
              <a:gd name="connsiteX4" fmla="*/ 2554735 w 3775470"/>
              <a:gd name="connsiteY4" fmla="*/ 0 h 27432"/>
              <a:gd name="connsiteX5" fmla="*/ 3108470 w 3775470"/>
              <a:gd name="connsiteY5" fmla="*/ 0 h 27432"/>
              <a:gd name="connsiteX6" fmla="*/ 3775470 w 3775470"/>
              <a:gd name="connsiteY6" fmla="*/ 0 h 27432"/>
              <a:gd name="connsiteX7" fmla="*/ 3775470 w 3775470"/>
              <a:gd name="connsiteY7" fmla="*/ 27432 h 27432"/>
              <a:gd name="connsiteX8" fmla="*/ 3146225 w 3775470"/>
              <a:gd name="connsiteY8" fmla="*/ 27432 h 27432"/>
              <a:gd name="connsiteX9" fmla="*/ 2630244 w 3775470"/>
              <a:gd name="connsiteY9" fmla="*/ 27432 h 27432"/>
              <a:gd name="connsiteX10" fmla="*/ 2114263 w 3775470"/>
              <a:gd name="connsiteY10" fmla="*/ 27432 h 27432"/>
              <a:gd name="connsiteX11" fmla="*/ 1447264 w 3775470"/>
              <a:gd name="connsiteY11" fmla="*/ 27432 h 27432"/>
              <a:gd name="connsiteX12" fmla="*/ 893528 w 3775470"/>
              <a:gd name="connsiteY12" fmla="*/ 27432 h 27432"/>
              <a:gd name="connsiteX13" fmla="*/ 0 w 3775470"/>
              <a:gd name="connsiteY13" fmla="*/ 27432 h 27432"/>
              <a:gd name="connsiteX14" fmla="*/ 0 w 377547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75470" h="27432" fill="none" extrusionOk="0">
                <a:moveTo>
                  <a:pt x="0" y="0"/>
                </a:moveTo>
                <a:cubicBezTo>
                  <a:pt x="205462" y="2669"/>
                  <a:pt x="495302" y="-21258"/>
                  <a:pt x="704754" y="0"/>
                </a:cubicBezTo>
                <a:cubicBezTo>
                  <a:pt x="914206" y="21258"/>
                  <a:pt x="1237859" y="-26781"/>
                  <a:pt x="1371754" y="0"/>
                </a:cubicBezTo>
                <a:cubicBezTo>
                  <a:pt x="1505649" y="26781"/>
                  <a:pt x="1869869" y="-30306"/>
                  <a:pt x="2038754" y="0"/>
                </a:cubicBezTo>
                <a:cubicBezTo>
                  <a:pt x="2207639" y="30306"/>
                  <a:pt x="2308739" y="-3299"/>
                  <a:pt x="2554735" y="0"/>
                </a:cubicBezTo>
                <a:cubicBezTo>
                  <a:pt x="2800731" y="3299"/>
                  <a:pt x="2846092" y="24205"/>
                  <a:pt x="3108470" y="0"/>
                </a:cubicBezTo>
                <a:cubicBezTo>
                  <a:pt x="3370849" y="-24205"/>
                  <a:pt x="3529599" y="17297"/>
                  <a:pt x="3775470" y="0"/>
                </a:cubicBezTo>
                <a:cubicBezTo>
                  <a:pt x="3774513" y="8431"/>
                  <a:pt x="3775121" y="14612"/>
                  <a:pt x="3775470" y="27432"/>
                </a:cubicBezTo>
                <a:cubicBezTo>
                  <a:pt x="3636265" y="29184"/>
                  <a:pt x="3354179" y="33012"/>
                  <a:pt x="3146225" y="27432"/>
                </a:cubicBezTo>
                <a:cubicBezTo>
                  <a:pt x="2938271" y="21852"/>
                  <a:pt x="2769912" y="11500"/>
                  <a:pt x="2630244" y="27432"/>
                </a:cubicBezTo>
                <a:cubicBezTo>
                  <a:pt x="2490576" y="43364"/>
                  <a:pt x="2324136" y="17344"/>
                  <a:pt x="2114263" y="27432"/>
                </a:cubicBezTo>
                <a:cubicBezTo>
                  <a:pt x="1904390" y="37520"/>
                  <a:pt x="1742837" y="29547"/>
                  <a:pt x="1447264" y="27432"/>
                </a:cubicBezTo>
                <a:cubicBezTo>
                  <a:pt x="1151691" y="25317"/>
                  <a:pt x="1036804" y="55060"/>
                  <a:pt x="893528" y="27432"/>
                </a:cubicBezTo>
                <a:cubicBezTo>
                  <a:pt x="750252" y="-196"/>
                  <a:pt x="329427" y="-15566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775470" h="27432" stroke="0" extrusionOk="0">
                <a:moveTo>
                  <a:pt x="0" y="0"/>
                </a:moveTo>
                <a:cubicBezTo>
                  <a:pt x="230055" y="-3686"/>
                  <a:pt x="315997" y="-7031"/>
                  <a:pt x="591490" y="0"/>
                </a:cubicBezTo>
                <a:cubicBezTo>
                  <a:pt x="866983" y="7031"/>
                  <a:pt x="855810" y="-17340"/>
                  <a:pt x="1107471" y="0"/>
                </a:cubicBezTo>
                <a:cubicBezTo>
                  <a:pt x="1359132" y="17340"/>
                  <a:pt x="1651576" y="-20603"/>
                  <a:pt x="1812226" y="0"/>
                </a:cubicBezTo>
                <a:cubicBezTo>
                  <a:pt x="1972876" y="20603"/>
                  <a:pt x="2236652" y="13419"/>
                  <a:pt x="2403716" y="0"/>
                </a:cubicBezTo>
                <a:cubicBezTo>
                  <a:pt x="2570780" y="-13419"/>
                  <a:pt x="2863741" y="16474"/>
                  <a:pt x="2995206" y="0"/>
                </a:cubicBezTo>
                <a:cubicBezTo>
                  <a:pt x="3126671" y="-16474"/>
                  <a:pt x="3395077" y="-34350"/>
                  <a:pt x="3775470" y="0"/>
                </a:cubicBezTo>
                <a:cubicBezTo>
                  <a:pt x="3774115" y="9524"/>
                  <a:pt x="3774268" y="13975"/>
                  <a:pt x="3775470" y="27432"/>
                </a:cubicBezTo>
                <a:cubicBezTo>
                  <a:pt x="3483123" y="12946"/>
                  <a:pt x="3388229" y="13190"/>
                  <a:pt x="3146225" y="27432"/>
                </a:cubicBezTo>
                <a:cubicBezTo>
                  <a:pt x="2904221" y="41674"/>
                  <a:pt x="2819390" y="44573"/>
                  <a:pt x="2630244" y="27432"/>
                </a:cubicBezTo>
                <a:cubicBezTo>
                  <a:pt x="2441098" y="10291"/>
                  <a:pt x="2233025" y="28593"/>
                  <a:pt x="2000999" y="27432"/>
                </a:cubicBezTo>
                <a:cubicBezTo>
                  <a:pt x="1768973" y="26271"/>
                  <a:pt x="1686080" y="33533"/>
                  <a:pt x="1371754" y="27432"/>
                </a:cubicBezTo>
                <a:cubicBezTo>
                  <a:pt x="1057429" y="21331"/>
                  <a:pt x="991495" y="10932"/>
                  <a:pt x="780264" y="27432"/>
                </a:cubicBezTo>
                <a:cubicBezTo>
                  <a:pt x="569033" y="43933"/>
                  <a:pt x="264775" y="917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graph with blue dots and lines&#10;&#10;Description automatically generated">
            <a:extLst>
              <a:ext uri="{FF2B5EF4-FFF2-40B4-BE49-F238E27FC236}">
                <a16:creationId xmlns:a16="http://schemas.microsoft.com/office/drawing/2014/main" id="{A7AB23D6-7C69-66EA-9E39-DD3A31485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3" y="3311889"/>
            <a:ext cx="3855802" cy="2721956"/>
          </a:xfrm>
          <a:prstGeom prst="rect">
            <a:avLst/>
          </a:prstGeom>
        </p:spPr>
      </p:pic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CB1A754-2221-2DB9-C5CF-1657A7026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867" y="144458"/>
            <a:ext cx="3923738" cy="23448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C75C05-6EC0-92F3-33DF-94BAD81DEB8D}"/>
              </a:ext>
            </a:extLst>
          </p:cNvPr>
          <p:cNvSpPr txBox="1"/>
          <p:nvPr/>
        </p:nvSpPr>
        <p:spPr>
          <a:xfrm>
            <a:off x="7662672" y="2807167"/>
            <a:ext cx="3898392" cy="338639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400" b="1">
                <a:latin typeface="Times New Roman"/>
                <a:cs typeface="Times New Roman"/>
              </a:rPr>
              <a:t> Base Model vs Fine-tuned model comparison</a:t>
            </a:r>
          </a:p>
          <a:p>
            <a:pPr marL="28575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400" b="1">
              <a:latin typeface="Times New Roman"/>
              <a:cs typeface="Times New Roman"/>
            </a:endParaRP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>
              <a:latin typeface="Times New Roman"/>
              <a:cs typeface="Times New Roman"/>
            </a:endParaRPr>
          </a:p>
        </p:txBody>
      </p:sp>
      <p:pic>
        <p:nvPicPr>
          <p:cNvPr id="6" name="Picture 5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50BBBB59-B8E5-1C55-3CFF-9FD0D89A2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" y="144715"/>
            <a:ext cx="3855800" cy="23421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EF22EE-67B0-E869-9818-2C1F8368F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5509" y="3184279"/>
            <a:ext cx="3857124" cy="2727436"/>
          </a:xfrm>
          <a:prstGeom prst="rect">
            <a:avLst/>
          </a:prstGeom>
        </p:spPr>
      </p:pic>
      <p:pic>
        <p:nvPicPr>
          <p:cNvPr id="16" name="Picture 15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5EA722B4-3625-645B-D9DB-FCDF350B4A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156" y="3439408"/>
            <a:ext cx="3519238" cy="247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234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E8E4FE-32CC-304B-2CCD-86CEF550D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1149831"/>
            <a:ext cx="10909640" cy="9049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700" b="1">
                <a:latin typeface="Times New Roman"/>
                <a:cs typeface="Times New Roman"/>
              </a:rPr>
              <a:t>LLM Evaluation Results Comparison</a:t>
            </a:r>
            <a:endParaRPr lang="en-US" sz="4700">
              <a:latin typeface="Times New Roman"/>
              <a:cs typeface="Times New Roman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D9CDB27-B605-1256-F123-DA4B693197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952257"/>
              </p:ext>
            </p:extLst>
          </p:nvPr>
        </p:nvGraphicFramePr>
        <p:xfrm>
          <a:off x="320040" y="2364204"/>
          <a:ext cx="11548868" cy="3306483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  <a:tableStyleId>{5C22544A-7EE6-4342-B048-85BDC9FD1C3A}</a:tableStyleId>
              </a:tblPr>
              <a:tblGrid>
                <a:gridCol w="1122554">
                  <a:extLst>
                    <a:ext uri="{9D8B030D-6E8A-4147-A177-3AD203B41FA5}">
                      <a16:colId xmlns:a16="http://schemas.microsoft.com/office/drawing/2014/main" val="2466786378"/>
                    </a:ext>
                  </a:extLst>
                </a:gridCol>
                <a:gridCol w="1891391">
                  <a:extLst>
                    <a:ext uri="{9D8B030D-6E8A-4147-A177-3AD203B41FA5}">
                      <a16:colId xmlns:a16="http://schemas.microsoft.com/office/drawing/2014/main" val="1102904027"/>
                    </a:ext>
                  </a:extLst>
                </a:gridCol>
                <a:gridCol w="1280721">
                  <a:extLst>
                    <a:ext uri="{9D8B030D-6E8A-4147-A177-3AD203B41FA5}">
                      <a16:colId xmlns:a16="http://schemas.microsoft.com/office/drawing/2014/main" val="2217382812"/>
                    </a:ext>
                  </a:extLst>
                </a:gridCol>
                <a:gridCol w="120019">
                  <a:extLst>
                    <a:ext uri="{9D8B030D-6E8A-4147-A177-3AD203B41FA5}">
                      <a16:colId xmlns:a16="http://schemas.microsoft.com/office/drawing/2014/main" val="3639486514"/>
                    </a:ext>
                  </a:extLst>
                </a:gridCol>
                <a:gridCol w="2832809">
                  <a:extLst>
                    <a:ext uri="{9D8B030D-6E8A-4147-A177-3AD203B41FA5}">
                      <a16:colId xmlns:a16="http://schemas.microsoft.com/office/drawing/2014/main" val="114117858"/>
                    </a:ext>
                  </a:extLst>
                </a:gridCol>
                <a:gridCol w="1670035">
                  <a:extLst>
                    <a:ext uri="{9D8B030D-6E8A-4147-A177-3AD203B41FA5}">
                      <a16:colId xmlns:a16="http://schemas.microsoft.com/office/drawing/2014/main" val="489787660"/>
                    </a:ext>
                  </a:extLst>
                </a:gridCol>
                <a:gridCol w="2631339">
                  <a:extLst>
                    <a:ext uri="{9D8B030D-6E8A-4147-A177-3AD203B41FA5}">
                      <a16:colId xmlns:a16="http://schemas.microsoft.com/office/drawing/2014/main" val="1031108744"/>
                    </a:ext>
                  </a:extLst>
                </a:gridCol>
              </a:tblGrid>
              <a:tr h="996880"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cap="none" spc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Model Name</a:t>
                      </a:r>
                    </a:p>
                  </a:txBody>
                  <a:tcPr marL="34100" marR="34100" marT="14805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cap="none" spc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BERT Score</a:t>
                      </a:r>
                    </a:p>
                  </a:txBody>
                  <a:tcPr marL="34100" marR="34100" marT="14805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cap="none" spc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Accuracy</a:t>
                      </a:r>
                    </a:p>
                  </a:txBody>
                  <a:tcPr marL="34100" marR="34100" marT="14805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 b="0" cap="none" spc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34100" marR="34100" marT="14805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cap="none" spc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Perplexity</a:t>
                      </a:r>
                    </a:p>
                  </a:txBody>
                  <a:tcPr marL="34100" marR="34100" marT="14805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cap="none" spc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Coherence</a:t>
                      </a:r>
                    </a:p>
                  </a:txBody>
                  <a:tcPr marL="34100" marR="34100" marT="14805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cap="none" spc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Query Generation Time</a:t>
                      </a:r>
                    </a:p>
                  </a:txBody>
                  <a:tcPr marL="34100" marR="34100" marT="14805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301474"/>
                  </a:ext>
                </a:extLst>
              </a:tr>
              <a:tr h="503375">
                <a:tc>
                  <a:txBody>
                    <a:bodyPr/>
                    <a:lstStyle/>
                    <a:p>
                      <a:pPr rtl="0" fontAlgn="b"/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GPT 4o</a:t>
                      </a:r>
                    </a:p>
                  </a:txBody>
                  <a:tcPr marL="34100" marR="34100" marT="148051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0.3663818836</a:t>
                      </a:r>
                    </a:p>
                  </a:txBody>
                  <a:tcPr marL="34100" marR="34100" marT="148051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0.8945</a:t>
                      </a:r>
                    </a:p>
                  </a:txBody>
                  <a:tcPr marL="34100" marR="34100" marT="148051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900" cap="none" spc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34100" marR="34100" marT="148051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392.8128671</a:t>
                      </a:r>
                    </a:p>
                  </a:txBody>
                  <a:tcPr marL="34100" marR="34100" marT="148051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0.1924882629</a:t>
                      </a:r>
                    </a:p>
                  </a:txBody>
                  <a:tcPr marL="34100" marR="34100" marT="148051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2.902482033</a:t>
                      </a:r>
                    </a:p>
                  </a:txBody>
                  <a:tcPr marL="34100" marR="34100" marT="148051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964261"/>
                  </a:ext>
                </a:extLst>
              </a:tr>
              <a:tr h="503375">
                <a:tc>
                  <a:txBody>
                    <a:bodyPr/>
                    <a:lstStyle/>
                    <a:p>
                      <a:pPr rtl="0" fontAlgn="b"/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Llama 3.2</a:t>
                      </a:r>
                    </a:p>
                  </a:txBody>
                  <a:tcPr marL="34100" marR="34100" marT="148051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0.3285864592</a:t>
                      </a:r>
                    </a:p>
                  </a:txBody>
                  <a:tcPr marL="34100" marR="34100" marT="148051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0.8192</a:t>
                      </a:r>
                    </a:p>
                  </a:txBody>
                  <a:tcPr marL="34100" marR="34100" marT="148051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900" cap="none" spc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34100" marR="34100" marT="148051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29.65289497</a:t>
                      </a:r>
                    </a:p>
                  </a:txBody>
                  <a:tcPr marL="34100" marR="34100" marT="148051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0.1524882629</a:t>
                      </a:r>
                    </a:p>
                  </a:txBody>
                  <a:tcPr marL="34100" marR="34100" marT="148051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5.082540512</a:t>
                      </a:r>
                    </a:p>
                  </a:txBody>
                  <a:tcPr marL="34100" marR="34100" marT="148051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961128"/>
                  </a:ext>
                </a:extLst>
              </a:tr>
              <a:tr h="799478">
                <a:tc>
                  <a:txBody>
                    <a:bodyPr/>
                    <a:lstStyle/>
                    <a:p>
                      <a:pPr rtl="0" fontAlgn="b"/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Mistral 7B</a:t>
                      </a:r>
                    </a:p>
                  </a:txBody>
                  <a:tcPr marL="34100" marR="34100" marT="148051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0.302709</a:t>
                      </a:r>
                    </a:p>
                  </a:txBody>
                  <a:tcPr marL="34100" marR="34100" marT="148051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0.6585</a:t>
                      </a:r>
                    </a:p>
                  </a:txBody>
                  <a:tcPr marL="34100" marR="34100" marT="148051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900" cap="none" spc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34100" marR="34100" marT="148051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927.6068975</a:t>
                      </a:r>
                    </a:p>
                  </a:txBody>
                  <a:tcPr marL="34100" marR="34100" marT="148051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0.75</a:t>
                      </a:r>
                    </a:p>
                  </a:txBody>
                  <a:tcPr marL="34100" marR="34100" marT="148051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9.852</a:t>
                      </a:r>
                    </a:p>
                  </a:txBody>
                  <a:tcPr marL="34100" marR="34100" marT="148051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683196"/>
                  </a:ext>
                </a:extLst>
              </a:tr>
              <a:tr h="503375">
                <a:tc>
                  <a:txBody>
                    <a:bodyPr/>
                    <a:lstStyle/>
                    <a:p>
                      <a:pPr rtl="0" fontAlgn="b"/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Gemma 2</a:t>
                      </a:r>
                    </a:p>
                  </a:txBody>
                  <a:tcPr marL="34100" marR="34100" marT="148051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0.3378536999</a:t>
                      </a:r>
                    </a:p>
                  </a:txBody>
                  <a:tcPr marL="34100" marR="34100" marT="148051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0.6803</a:t>
                      </a:r>
                    </a:p>
                  </a:txBody>
                  <a:tcPr marL="34100" marR="34100" marT="148051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900" cap="none" spc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34100" marR="34100" marT="148051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42.1978569</a:t>
                      </a:r>
                    </a:p>
                  </a:txBody>
                  <a:tcPr marL="34100" marR="34100" marT="148051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0.47</a:t>
                      </a:r>
                    </a:p>
                  </a:txBody>
                  <a:tcPr marL="34100" marR="34100" marT="148051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9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6.155407906</a:t>
                      </a:r>
                    </a:p>
                  </a:txBody>
                  <a:tcPr marL="34100" marR="34100" marT="148051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169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26736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678CC48C-9275-4EFA-9B84-8E818500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hat&#10;&#10;Description automatically generated">
            <a:extLst>
              <a:ext uri="{FF2B5EF4-FFF2-40B4-BE49-F238E27FC236}">
                <a16:creationId xmlns:a16="http://schemas.microsoft.com/office/drawing/2014/main" id="{33A0E143-6D45-C97D-DA6A-BC22265648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2572"/>
          <a:stretch/>
        </p:blipFill>
        <p:spPr>
          <a:xfrm>
            <a:off x="-1" y="-1"/>
            <a:ext cx="12188952" cy="685800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0A324144-E9CF-4B12-A53E-FAC0D281D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5000">
                <a:schemeClr val="tx1">
                  <a:alpha val="40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C4DE2E-FFE0-66D6-B613-FA3352CF6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04" y="45537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  <a:latin typeface="Times New Roman"/>
                <a:cs typeface="Times New Roman"/>
              </a:rPr>
              <a:t>UI for Persona-Chatbot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16667F-50E4-C9A8-2502-3BC1114173AF}"/>
              </a:ext>
            </a:extLst>
          </p:cNvPr>
          <p:cNvSpPr txBox="1"/>
          <p:nvPr/>
        </p:nvSpPr>
        <p:spPr>
          <a:xfrm>
            <a:off x="640080" y="5678424"/>
            <a:ext cx="10908792" cy="54864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110000"/>
              </a:lnSpc>
              <a:spcBef>
                <a:spcPts val="1000"/>
              </a:spcBef>
            </a:pPr>
            <a:r>
              <a:rPr lang="en-US" sz="2400">
                <a:solidFill>
                  <a:schemeClr val="bg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https://hspoe9g67qwzfbmq5rgaaz.streamlit.app/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0908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1" name="Rectangle 15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A34A30-7B7B-381E-ADE5-D58B84AD6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>
                <a:latin typeface="Times New Roman"/>
                <a:cs typeface="Times New Roman"/>
              </a:rPr>
              <a:t>Conclusion</a:t>
            </a:r>
            <a:endParaRPr lang="en-US" sz="6600"/>
          </a:p>
        </p:txBody>
      </p:sp>
      <p:graphicFrame>
        <p:nvGraphicFramePr>
          <p:cNvPr id="155" name="Content Placeholder 51">
            <a:extLst>
              <a:ext uri="{FF2B5EF4-FFF2-40B4-BE49-F238E27FC236}">
                <a16:creationId xmlns:a16="http://schemas.microsoft.com/office/drawing/2014/main" id="{2B18D67D-7A5D-69F0-7F2D-B57D6F8E93B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929384"/>
          <a:ext cx="10515600" cy="4251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80595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" name="Rectangle 173">
            <a:extLst>
              <a:ext uri="{FF2B5EF4-FFF2-40B4-BE49-F238E27FC236}">
                <a16:creationId xmlns:a16="http://schemas.microsoft.com/office/drawing/2014/main" id="{247B6BBF-09F2-4A29-AE4E-3771E2924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43B97E-D786-0005-D681-966A5CBD9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34029"/>
            <a:ext cx="10921640" cy="1314698"/>
          </a:xfrm>
        </p:spPr>
        <p:txBody>
          <a:bodyPr anchor="ctr">
            <a:normAutofit/>
          </a:bodyPr>
          <a:lstStyle/>
          <a:p>
            <a:pPr algn="ctr"/>
            <a:r>
              <a:rPr lang="en-US" sz="7200" b="1">
                <a:latin typeface="Times New Roman"/>
                <a:cs typeface="Times New Roman"/>
              </a:rPr>
              <a:t>Future Scope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48305" y="2241737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8" name="Content Placeholder 136">
            <a:extLst>
              <a:ext uri="{FF2B5EF4-FFF2-40B4-BE49-F238E27FC236}">
                <a16:creationId xmlns:a16="http://schemas.microsoft.com/office/drawing/2014/main" id="{B0E3753E-FA2E-9406-72B4-50A6E6FF3A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6523925"/>
              </p:ext>
            </p:extLst>
          </p:nvPr>
        </p:nvGraphicFramePr>
        <p:xfrm>
          <a:off x="632647" y="2805098"/>
          <a:ext cx="10915869" cy="3478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5778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F300EB-7869-4BB8-9BAA-F26E25B59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839865"/>
            <a:ext cx="10909640" cy="9049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700" b="1">
                <a:latin typeface="Times New Roman"/>
                <a:cs typeface="Times New Roman"/>
              </a:rPr>
              <a:t>Literature Survey of Existing Research</a:t>
            </a:r>
            <a:endParaRPr lang="en-US" sz="4700">
              <a:latin typeface="Times New Roman"/>
              <a:cs typeface="Times New Roman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DE87892-FCC1-D213-7D77-30ED7B011F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563717"/>
              </p:ext>
            </p:extLst>
          </p:nvPr>
        </p:nvGraphicFramePr>
        <p:xfrm>
          <a:off x="355169" y="1808135"/>
          <a:ext cx="11477376" cy="4729212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{5C22544A-7EE6-4342-B048-85BDC9FD1C3A}</a:tableStyleId>
              </a:tblPr>
              <a:tblGrid>
                <a:gridCol w="909801">
                  <a:extLst>
                    <a:ext uri="{9D8B030D-6E8A-4147-A177-3AD203B41FA5}">
                      <a16:colId xmlns:a16="http://schemas.microsoft.com/office/drawing/2014/main" val="4248753903"/>
                    </a:ext>
                  </a:extLst>
                </a:gridCol>
                <a:gridCol w="2018462">
                  <a:extLst>
                    <a:ext uri="{9D8B030D-6E8A-4147-A177-3AD203B41FA5}">
                      <a16:colId xmlns:a16="http://schemas.microsoft.com/office/drawing/2014/main" val="4240452055"/>
                    </a:ext>
                  </a:extLst>
                </a:gridCol>
                <a:gridCol w="2531787">
                  <a:extLst>
                    <a:ext uri="{9D8B030D-6E8A-4147-A177-3AD203B41FA5}">
                      <a16:colId xmlns:a16="http://schemas.microsoft.com/office/drawing/2014/main" val="2563287053"/>
                    </a:ext>
                  </a:extLst>
                </a:gridCol>
                <a:gridCol w="2921590">
                  <a:extLst>
                    <a:ext uri="{9D8B030D-6E8A-4147-A177-3AD203B41FA5}">
                      <a16:colId xmlns:a16="http://schemas.microsoft.com/office/drawing/2014/main" val="3280172885"/>
                    </a:ext>
                  </a:extLst>
                </a:gridCol>
                <a:gridCol w="3095736">
                  <a:extLst>
                    <a:ext uri="{9D8B030D-6E8A-4147-A177-3AD203B41FA5}">
                      <a16:colId xmlns:a16="http://schemas.microsoft.com/office/drawing/2014/main" val="1149522265"/>
                    </a:ext>
                  </a:extLst>
                </a:gridCol>
              </a:tblGrid>
              <a:tr h="27336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cap="none" spc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Authors</a:t>
                      </a:r>
                    </a:p>
                  </a:txBody>
                  <a:tcPr marL="32088" marR="9819" marT="24683" marB="24683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cap="none" spc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Dataset</a:t>
                      </a:r>
                    </a:p>
                  </a:txBody>
                  <a:tcPr marL="32088" marR="9819" marT="24683" marB="24683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cap="none" spc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Models</a:t>
                      </a:r>
                    </a:p>
                  </a:txBody>
                  <a:tcPr marL="32088" marR="9819" marT="24683" marB="24683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cap="none" spc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Result</a:t>
                      </a:r>
                    </a:p>
                  </a:txBody>
                  <a:tcPr marL="32088" marR="9819" marT="24683" marB="24683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cap="none" spc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Conclusion</a:t>
                      </a:r>
                    </a:p>
                  </a:txBody>
                  <a:tcPr marL="32088" marR="9819" marT="24683" marB="24683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954845"/>
                  </a:ext>
                </a:extLst>
              </a:tr>
              <a:tr h="437384">
                <a:tc>
                  <a:txBody>
                    <a:bodyPr/>
                    <a:lstStyle/>
                    <a:p>
                      <a:pPr rtl="0" fontAlgn="b"/>
                      <a:r>
                        <a:rPr lang="en-US" sz="6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Ramjattan et al. (2021)</a:t>
                      </a:r>
                    </a:p>
                  </a:txBody>
                  <a:tcPr marL="32088" marR="9819" marT="24683" marB="24683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Survey data on financial literacy and user feedback.</a:t>
                      </a:r>
                    </a:p>
                  </a:txBody>
                  <a:tcPr marL="32088" marR="9819" marT="24683" marB="24683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Chatbot leveraging Nudge theory and gamification. Google's Dialog Flow service as the NLU platform.</a:t>
                      </a:r>
                    </a:p>
                  </a:txBody>
                  <a:tcPr marL="32088" marR="9819" marT="24683" marB="24683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82% positive response from survey on the chatbot usefulness. Positive impact on financial decisions using Nudge theory and gamification</a:t>
                      </a:r>
                    </a:p>
                  </a:txBody>
                  <a:tcPr marL="32088" marR="9819" marT="24683" marB="24683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Highlights importance of chatbots in financial literacy. Utilizes Nudge theory and gamification for sound financial decisions. Envisions broader scenarios in financial literacy, loans, and investments.</a:t>
                      </a:r>
                    </a:p>
                  </a:txBody>
                  <a:tcPr marL="32088" marR="9819" marT="24683" marB="24683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7821479"/>
                  </a:ext>
                </a:extLst>
              </a:tr>
              <a:tr h="328038">
                <a:tc>
                  <a:txBody>
                    <a:bodyPr/>
                    <a:lstStyle/>
                    <a:p>
                      <a:pPr rtl="0" fontAlgn="b"/>
                      <a:r>
                        <a:rPr lang="en-US" sz="600" cap="none" spc="0" err="1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Madotto</a:t>
                      </a:r>
                      <a:r>
                        <a:rPr lang="en-US" sz="6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 et al. (2019)</a:t>
                      </a:r>
                    </a:p>
                  </a:txBody>
                  <a:tcPr marL="32088" marR="9819" marT="24683" marB="24683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Persona-chat dataset for meta-learning on personalized dialogue.</a:t>
                      </a:r>
                    </a:p>
                  </a:txBody>
                  <a:tcPr marL="32088" marR="9819" marT="24683" marB="24683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Persona-Agnostic Meta-Learning (PAML) approach extending Model-Agnostic Meta-Learning (MAML).</a:t>
                      </a:r>
                    </a:p>
                  </a:txBody>
                  <a:tcPr marL="32088" marR="9819" marT="24683" marB="24683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PAML outperforms non-meta-learning baselines in dialogue consistency and fluency. Achieves enhanced performance in both automatic and manual metrics.</a:t>
                      </a:r>
                    </a:p>
                  </a:txBody>
                  <a:tcPr marL="32088" marR="9819" marT="24683" marB="24683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Focuses on personalized dialogue agents using meta-learning approach. Demonstrates improved consistency and fluency with PAML.</a:t>
                      </a:r>
                    </a:p>
                  </a:txBody>
                  <a:tcPr marL="32088" marR="9819" marT="24683" marB="24683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5909814"/>
                  </a:ext>
                </a:extLst>
              </a:tr>
              <a:tr h="437384">
                <a:tc>
                  <a:txBody>
                    <a:bodyPr/>
                    <a:lstStyle/>
                    <a:p>
                      <a:pPr rtl="0" fontAlgn="b"/>
                      <a:r>
                        <a:rPr lang="en-US" sz="6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Qian et al. (2018)</a:t>
                      </a:r>
                    </a:p>
                  </a:txBody>
                  <a:tcPr marL="32088" marR="9819" marT="24683" marB="24683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Weibo dataset with post-response pairs (9,697,651). Manual datasets for profile-related data.</a:t>
                      </a:r>
                    </a:p>
                  </a:txBody>
                  <a:tcPr marL="32088" marR="9819" marT="24683" marB="24683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Identity-Coherent Conversation Machine (ICCM) model with profile detector, bidirectional decoder, and position detector. Comparative models including general sequence-to-sequence models.</a:t>
                      </a:r>
                    </a:p>
                  </a:txBody>
                  <a:tcPr marL="32088" marR="9819" marT="24683" marB="24683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ICCM model outperforms baselines in naturalness, logic, and correctness. Human evaluations indicate superior responses.</a:t>
                      </a:r>
                    </a:p>
                  </a:txBody>
                  <a:tcPr marL="32088" marR="9819" marT="24683" marB="24683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Introduces ICCM model for identity-coherent conversation generation. Demonstrates superiority in generating more natural, logical, and correct responses.</a:t>
                      </a:r>
                    </a:p>
                  </a:txBody>
                  <a:tcPr marL="32088" marR="9819" marT="24683" marB="24683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670751"/>
                  </a:ext>
                </a:extLst>
              </a:tr>
              <a:tr h="328038">
                <a:tc>
                  <a:txBody>
                    <a:bodyPr/>
                    <a:lstStyle/>
                    <a:p>
                      <a:pPr rtl="0" fontAlgn="b"/>
                      <a:r>
                        <a:rPr lang="en-US" sz="6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Agarwal et al. (2023)</a:t>
                      </a:r>
                    </a:p>
                  </a:txBody>
                  <a:tcPr marL="32088" marR="9819" marT="24683" marB="24683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Evaluation using 100 questions across 20 categories in Odia language</a:t>
                      </a:r>
                    </a:p>
                  </a:txBody>
                  <a:tcPr marL="32088" marR="9819" marT="24683" marB="24683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ChatGPT (English LLM), </a:t>
                      </a:r>
                      <a:r>
                        <a:rPr lang="en-US" sz="600" cap="none" spc="0" err="1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OdiaGenAI</a:t>
                      </a:r>
                      <a:r>
                        <a:rPr lang="en-US" sz="6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 (Odia-specific LLM)</a:t>
                      </a:r>
                    </a:p>
                  </a:txBody>
                  <a:tcPr marL="32088" marR="9819" marT="24683" marB="24683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ChatGPT: 76% correct answers with continuous prompting. </a:t>
                      </a:r>
                      <a:r>
                        <a:rPr lang="en-US" sz="600" cap="none" spc="0" err="1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OdiaGenAI</a:t>
                      </a:r>
                      <a:r>
                        <a:rPr lang="en-US" sz="6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: Lower accuracy with text-to-speech translation</a:t>
                      </a:r>
                    </a:p>
                  </a:txBody>
                  <a:tcPr marL="32088" marR="9819" marT="24683" marB="24683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Insights for developing a multilingual chatbot in Python. Understanding capabilities and limitations.</a:t>
                      </a:r>
                    </a:p>
                  </a:txBody>
                  <a:tcPr marL="32088" marR="9819" marT="24683" marB="24683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533444"/>
                  </a:ext>
                </a:extLst>
              </a:tr>
              <a:tr h="205023">
                <a:tc>
                  <a:txBody>
                    <a:bodyPr/>
                    <a:lstStyle/>
                    <a:p>
                      <a:pPr rtl="0" fontAlgn="b"/>
                      <a:r>
                        <a:rPr lang="en-US" sz="6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Chen et al. (2022)</a:t>
                      </a:r>
                    </a:p>
                  </a:txBody>
                  <a:tcPr marL="32088" marR="9819" marT="24683" marB="24683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Harry Potter Dialogue (HPD) dataset.</a:t>
                      </a:r>
                    </a:p>
                  </a:txBody>
                  <a:tcPr marL="32088" marR="9819" marT="24683" marB="24683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GPT-3, ChatGPT, Alpaca, </a:t>
                      </a:r>
                      <a:r>
                        <a:rPr lang="en-US" sz="600" cap="none" spc="0" err="1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ChatGLM</a:t>
                      </a:r>
                      <a:r>
                        <a:rPr lang="en-US" sz="6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 (Character-aligned response).</a:t>
                      </a:r>
                    </a:p>
                  </a:txBody>
                  <a:tcPr marL="32088" marR="9819" marT="24683" marB="24683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ChatGPT achieved human-level matching on average of 76%.</a:t>
                      </a:r>
                    </a:p>
                  </a:txBody>
                  <a:tcPr marL="32088" marR="9819" marT="24683" marB="24683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Guidance for developing a chatbot with character personalities in Python.</a:t>
                      </a:r>
                    </a:p>
                  </a:txBody>
                  <a:tcPr marL="32088" marR="9819" marT="24683" marB="24683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9895315"/>
                  </a:ext>
                </a:extLst>
              </a:tr>
              <a:tr h="205023">
                <a:tc>
                  <a:txBody>
                    <a:bodyPr/>
                    <a:lstStyle/>
                    <a:p>
                      <a:pPr rtl="0" fontAlgn="b"/>
                      <a:r>
                        <a:rPr lang="en-US" sz="6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Xie et al. (2019)</a:t>
                      </a:r>
                    </a:p>
                  </a:txBody>
                  <a:tcPr marL="32088" marR="9819" marT="24683" marB="24683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Chatbot training data from Quora sites.</a:t>
                      </a:r>
                    </a:p>
                  </a:txBody>
                  <a:tcPr marL="32088" marR="9819" marT="24683" marB="24683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Chatterbot (I&amp;C Chat application).</a:t>
                      </a:r>
                    </a:p>
                  </a:txBody>
                  <a:tcPr marL="32088" marR="9819" marT="24683" marB="24683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Promising results with high average match rate (around 95%).</a:t>
                      </a:r>
                    </a:p>
                  </a:txBody>
                  <a:tcPr marL="32088" marR="9819" marT="24683" marB="24683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Utilizes Chatterbot for cryptocurrency-focused chatbot in Python.</a:t>
                      </a:r>
                    </a:p>
                  </a:txBody>
                  <a:tcPr marL="32088" marR="9819" marT="24683" marB="24683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220391"/>
                  </a:ext>
                </a:extLst>
              </a:tr>
              <a:tr h="437384">
                <a:tc>
                  <a:txBody>
                    <a:bodyPr/>
                    <a:lstStyle/>
                    <a:p>
                      <a:pPr rtl="0" fontAlgn="b"/>
                      <a:r>
                        <a:rPr lang="en-US" sz="6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Wang et al. (2023)</a:t>
                      </a:r>
                    </a:p>
                  </a:txBody>
                  <a:tcPr marL="32088" marR="9819" marT="24683" marB="24683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 cap="none" spc="0" err="1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DailyDialog</a:t>
                      </a:r>
                      <a:r>
                        <a:rPr lang="en-US" sz="6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, </a:t>
                      </a:r>
                      <a:r>
                        <a:rPr lang="en-US" sz="600" cap="none" spc="0" err="1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PersonaChat</a:t>
                      </a:r>
                    </a:p>
                  </a:txBody>
                  <a:tcPr marL="32088" marR="9819" marT="24683" marB="24683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RNNs, LSTMs, BERT, GPT, BlenderBot3, ChatGPT</a:t>
                      </a:r>
                    </a:p>
                  </a:txBody>
                  <a:tcPr marL="32088" marR="9819" marT="24683" marB="24683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ChatGPT, and BlenderBot3 performed best on engagement and humane.</a:t>
                      </a:r>
                    </a:p>
                  </a:txBody>
                  <a:tcPr marL="32088" marR="9819" marT="24683" marB="24683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Identify suitable large language models (LLMs) like ChatGPT, implement them in Python with memory modules for consistency, and evaluate using automatic and human-based metrics.</a:t>
                      </a:r>
                    </a:p>
                  </a:txBody>
                  <a:tcPr marL="32088" marR="9819" marT="24683" marB="24683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21218"/>
                  </a:ext>
                </a:extLst>
              </a:tr>
              <a:tr h="328038">
                <a:tc>
                  <a:txBody>
                    <a:bodyPr/>
                    <a:lstStyle/>
                    <a:p>
                      <a:pPr rtl="0" fontAlgn="b"/>
                      <a:r>
                        <a:rPr lang="en-US" sz="6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Shuster et al. (2021)</a:t>
                      </a:r>
                    </a:p>
                  </a:txBody>
                  <a:tcPr marL="32088" marR="9819" marT="24683" marB="24683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Neural-retrieval in the loop architectures</a:t>
                      </a:r>
                    </a:p>
                  </a:txBody>
                  <a:tcPr marL="32088" marR="9819" marT="24683" marB="24683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RAG-Sequence, RAG-Token, </a:t>
                      </a:r>
                      <a:r>
                        <a:rPr lang="en-US" sz="600" cap="none" spc="0" err="1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FiD</a:t>
                      </a:r>
                      <a:r>
                        <a:rPr lang="en-US" sz="6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, BART</a:t>
                      </a:r>
                    </a:p>
                  </a:txBody>
                  <a:tcPr marL="32088" marR="9819" marT="24683" marB="24683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Models demonstrate state-of-the-art performance with improved knowledge grounding and reduced knowledge hallucination.</a:t>
                      </a:r>
                    </a:p>
                  </a:txBody>
                  <a:tcPr marL="32088" marR="9819" marT="24683" marB="24683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Investigates retriever-generator architectures and training schemes, incorporating diverse forms of knowledge beyond factual text. Addresses knowledge hallucination.</a:t>
                      </a:r>
                    </a:p>
                  </a:txBody>
                  <a:tcPr marL="32088" marR="9819" marT="24683" marB="24683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643663"/>
                  </a:ext>
                </a:extLst>
              </a:tr>
              <a:tr h="328038">
                <a:tc>
                  <a:txBody>
                    <a:bodyPr/>
                    <a:lstStyle/>
                    <a:p>
                      <a:pPr rtl="0" fontAlgn="b"/>
                      <a:r>
                        <a:rPr lang="en-US" sz="6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Parker et al. (2021)</a:t>
                      </a:r>
                    </a:p>
                  </a:txBody>
                  <a:tcPr marL="32088" marR="9819" marT="24683" marB="24683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College website-related queries</a:t>
                      </a:r>
                    </a:p>
                  </a:txBody>
                  <a:tcPr marL="32088" marR="9819" marT="24683" marB="24683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Feedforward Neural Network (NLP-based)</a:t>
                      </a:r>
                    </a:p>
                  </a:txBody>
                  <a:tcPr marL="32088" marR="9819" marT="24683" marB="24683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Successful creation of a chatbot using AI and NLP for students to get quick answers to queries from the college website.</a:t>
                      </a:r>
                    </a:p>
                  </a:txBody>
                  <a:tcPr marL="32088" marR="9819" marT="24683" marB="24683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Utilizes NLP and Feedforward Neural Network for chatbot creation to aid students.</a:t>
                      </a:r>
                    </a:p>
                  </a:txBody>
                  <a:tcPr marL="32088" marR="9819" marT="24683" marB="24683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85896"/>
                  </a:ext>
                </a:extLst>
              </a:tr>
              <a:tr h="328038">
                <a:tc>
                  <a:txBody>
                    <a:bodyPr/>
                    <a:lstStyle/>
                    <a:p>
                      <a:pPr rtl="0" fontAlgn="b"/>
                      <a:r>
                        <a:rPr lang="en-US" sz="6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Kulkarni et al. (2024)</a:t>
                      </a:r>
                    </a:p>
                  </a:txBody>
                  <a:tcPr marL="32088" marR="9819" marT="24683" marB="24683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In-house retrieval embedding models, ChatGPT</a:t>
                      </a:r>
                    </a:p>
                  </a:txBody>
                  <a:tcPr marL="32088" marR="9819" marT="24683" marB="24683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RAG-based model</a:t>
                      </a:r>
                    </a:p>
                  </a:txBody>
                  <a:tcPr marL="32088" marR="9819" marT="24683" marB="24683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GPT-4 model achieves 100% accuracy in responding to user queries based on FAQ data.</a:t>
                      </a:r>
                    </a:p>
                  </a:txBody>
                  <a:tcPr marL="32088" marR="9819" marT="24683" marB="24683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Utilizing LLMs and RL for optimizing response retrieval and generation in a chatbot.</a:t>
                      </a:r>
                    </a:p>
                  </a:txBody>
                  <a:tcPr marL="32088" marR="9819" marT="24683" marB="24683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946221"/>
                  </a:ext>
                </a:extLst>
              </a:tr>
              <a:tr h="328038">
                <a:tc>
                  <a:txBody>
                    <a:bodyPr/>
                    <a:lstStyle/>
                    <a:p>
                      <a:pPr rtl="0" fontAlgn="b"/>
                      <a:r>
                        <a:rPr lang="en-US" sz="6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Rackauckas et al. (2024)</a:t>
                      </a:r>
                    </a:p>
                  </a:txBody>
                  <a:tcPr marL="32088" marR="9819" marT="24683" marB="24683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Vector search, RAG, reciprocal rank fusion</a:t>
                      </a:r>
                    </a:p>
                  </a:txBody>
                  <a:tcPr marL="32088" marR="9819" marT="24683" marB="24683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RAG-Fusion</a:t>
                      </a:r>
                    </a:p>
                  </a:txBody>
                  <a:tcPr marL="32088" marR="9819" marT="24683" marB="24683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RAG-Fusion effectively generates relevant responses but faces challenges of longer computational time.</a:t>
                      </a:r>
                    </a:p>
                  </a:txBody>
                  <a:tcPr marL="32088" marR="9819" marT="24683" marB="24683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The study highlights the effectiveness of the RAG-Fusion approach in AI and NLP applications.</a:t>
                      </a:r>
                    </a:p>
                  </a:txBody>
                  <a:tcPr marL="32088" marR="9819" marT="24683" marB="24683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2601855"/>
                  </a:ext>
                </a:extLst>
              </a:tr>
              <a:tr h="437384">
                <a:tc>
                  <a:txBody>
                    <a:bodyPr/>
                    <a:lstStyle/>
                    <a:p>
                      <a:pPr rtl="0" fontAlgn="b"/>
                      <a:r>
                        <a:rPr lang="en-US" sz="6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Anil et al. (2023)</a:t>
                      </a:r>
                    </a:p>
                  </a:txBody>
                  <a:tcPr marL="32088" marR="9819" marT="24683" marB="24683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Extensive, multilingual corpus including web documents, books, code, and conversational texts</a:t>
                      </a:r>
                    </a:p>
                  </a:txBody>
                  <a:tcPr marL="32088" marR="9819" marT="24683" marB="24683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 cap="none" spc="0" err="1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PaLM</a:t>
                      </a:r>
                      <a:r>
                        <a:rPr lang="en-US" sz="6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 2 (Small, Medium, Large variants)</a:t>
                      </a:r>
                    </a:p>
                  </a:txBody>
                  <a:tcPr marL="32088" marR="9819" marT="24683" marB="24683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/>
                        </a:rPr>
                        <a:t>Marked improvements in language proficiency, reasoning, translation, and coding tasks across various languages</a:t>
                      </a:r>
                    </a:p>
                  </a:txBody>
                  <a:tcPr marL="32088" marR="9819" marT="24683" marB="24683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/>
                        </a:rPr>
                        <a:t>PaLM</a:t>
                      </a:r>
                      <a:r>
                        <a:rPr lang="en-US" sz="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/>
                        </a:rPr>
                        <a:t> 2 achieves state-of-the-art performance, demonstrating significant multilingual capabilities and inference efficiency, with potential for future advancements in ethical AI applications.</a:t>
                      </a:r>
                    </a:p>
                  </a:txBody>
                  <a:tcPr marL="32088" marR="9819" marT="24683" marB="24683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592504"/>
                  </a:ext>
                </a:extLst>
              </a:tr>
              <a:tr h="328038"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/>
                        </a:rPr>
                        <a:t>Jiang et al. (2023)</a:t>
                      </a:r>
                    </a:p>
                  </a:txBody>
                  <a:tcPr marL="32088" marR="9819" marT="24683" marB="24683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/>
                        </a:rPr>
                        <a:t>Commonsense Reasoning, Mathematics, Code Generation, Various Automated and Human Benchmarks</a:t>
                      </a:r>
                    </a:p>
                  </a:txBody>
                  <a:tcPr marL="32088" marR="9819" marT="24683" marB="24683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/>
                        </a:rPr>
                        <a:t>Mistral 7B, Llama 2 (13B), Llama 1 (34B), Code-Llama 7B</a:t>
                      </a:r>
                    </a:p>
                  </a:txBody>
                  <a:tcPr marL="32088" marR="9819" marT="24683" marB="24683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/>
                        </a:rPr>
                        <a:t>Mistral 7B outperforms Llama 2 and Llama 1, competes closely with Code-Llama 7B</a:t>
                      </a:r>
                    </a:p>
                  </a:txBody>
                  <a:tcPr marL="32088" marR="9819" marT="24683" marB="24683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/>
                        </a:rPr>
                        <a:t>Mistral 7B demonstrates superior efficiency and adaptability, setting new benchmarks for performance in NLP tasks.</a:t>
                      </a:r>
                    </a:p>
                  </a:txBody>
                  <a:tcPr marL="32088" marR="9819" marT="24683" marB="24683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1531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91934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37BB47-5871-C480-3193-081E7F84B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839865"/>
            <a:ext cx="10909640" cy="9049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600" b="1">
                <a:latin typeface="Times New Roman"/>
                <a:cs typeface="Times New Roman"/>
              </a:rPr>
              <a:t>Thanks</a:t>
            </a:r>
          </a:p>
        </p:txBody>
      </p:sp>
      <p:pic>
        <p:nvPicPr>
          <p:cNvPr id="9" name="Graphic 8" descr="Smiling Face with No Fill">
            <a:extLst>
              <a:ext uri="{FF2B5EF4-FFF2-40B4-BE49-F238E27FC236}">
                <a16:creationId xmlns:a16="http://schemas.microsoft.com/office/drawing/2014/main" id="{B0CECC41-E7BA-6F3D-5F5A-3F4B0307A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2232" y="2051472"/>
            <a:ext cx="3904488" cy="39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634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4ECE0-73CC-CB04-4DE1-67ECCFD22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>
                <a:latin typeface="Times New Roman"/>
                <a:cs typeface="Times New Roman"/>
              </a:rPr>
              <a:t>Project Resource Requirements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F90532D-7CD5-A107-B9AA-02E1E92C9B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7843645"/>
              </p:ext>
            </p:extLst>
          </p:nvPr>
        </p:nvGraphicFramePr>
        <p:xfrm>
          <a:off x="193728" y="1930830"/>
          <a:ext cx="6356855" cy="370676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71371">
                  <a:extLst>
                    <a:ext uri="{9D8B030D-6E8A-4147-A177-3AD203B41FA5}">
                      <a16:colId xmlns:a16="http://schemas.microsoft.com/office/drawing/2014/main" val="3616597652"/>
                    </a:ext>
                  </a:extLst>
                </a:gridCol>
                <a:gridCol w="1271371">
                  <a:extLst>
                    <a:ext uri="{9D8B030D-6E8A-4147-A177-3AD203B41FA5}">
                      <a16:colId xmlns:a16="http://schemas.microsoft.com/office/drawing/2014/main" val="1590510230"/>
                    </a:ext>
                  </a:extLst>
                </a:gridCol>
                <a:gridCol w="1271371">
                  <a:extLst>
                    <a:ext uri="{9D8B030D-6E8A-4147-A177-3AD203B41FA5}">
                      <a16:colId xmlns:a16="http://schemas.microsoft.com/office/drawing/2014/main" val="1089551121"/>
                    </a:ext>
                  </a:extLst>
                </a:gridCol>
                <a:gridCol w="1271371">
                  <a:extLst>
                    <a:ext uri="{9D8B030D-6E8A-4147-A177-3AD203B41FA5}">
                      <a16:colId xmlns:a16="http://schemas.microsoft.com/office/drawing/2014/main" val="3714280057"/>
                    </a:ext>
                  </a:extLst>
                </a:gridCol>
                <a:gridCol w="1271371">
                  <a:extLst>
                    <a:ext uri="{9D8B030D-6E8A-4147-A177-3AD203B41FA5}">
                      <a16:colId xmlns:a16="http://schemas.microsoft.com/office/drawing/2014/main" val="336569248"/>
                    </a:ext>
                  </a:extLst>
                </a:gridCol>
              </a:tblGrid>
              <a:tr h="37899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LLM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Hardware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Memory Configuration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Cost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Purpose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455132"/>
                  </a:ext>
                </a:extLst>
              </a:tr>
              <a:tr h="68404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All LLMs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Chip - 8-core CPU with 4 performance cores and 4 efficiency cores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8GB unified memory, 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250GB SSD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Free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Data collection, cleaning, and Data Transformation of LLMs in </a:t>
                      </a:r>
                      <a:r>
                        <a:rPr lang="en-US" sz="800" b="0" i="0" u="none" strike="noStrike" err="1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Jupyter</a:t>
                      </a: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 Lab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124966"/>
                  </a:ext>
                </a:extLst>
              </a:tr>
              <a:tr h="813454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All LLMs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8-core GPU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Configurable to 16GB, 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Configurable to 500GB SSD, 1TB, or 2TB SSD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Free: offered by University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Data collection, cleaning, Data Transformation, and fine-tuning of LLMs in </a:t>
                      </a:r>
                      <a:r>
                        <a:rPr lang="en-US" sz="800" b="0" i="0" u="none" strike="noStrike" err="1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Jupyter</a:t>
                      </a: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 Lab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885618"/>
                  </a:ext>
                </a:extLst>
              </a:tr>
              <a:tr h="554627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GPT 4o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Nvidia V100/A100 GPUs,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Intel Xeon CPU, 1.5TB RAM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175 billion parameters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Varies by size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Develop a chatbot with a personality using GPT-4o</a:t>
                      </a: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2702842"/>
                  </a:ext>
                </a:extLst>
              </a:tr>
              <a:tr h="42521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err="1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PaLM</a:t>
                      </a: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 2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Nvidia V100 GPU,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Intel Xeon CPU, 16GB RAM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92 million parameters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Varies by size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Develop a chatbot with personality using </a:t>
                      </a:r>
                      <a:r>
                        <a:rPr lang="en-US" sz="800" b="0" i="0" u="none" strike="noStrike" err="1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PaLM</a:t>
                      </a: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 2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247772"/>
                  </a:ext>
                </a:extLst>
              </a:tr>
              <a:tr h="42521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err="1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LlaMA</a:t>
                      </a: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 3.2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Nvidia V100 GPU, Intel Xeon CPU, 32GB RAM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250 million parameters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Varies by size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Develop a chatbot with personality using </a:t>
                      </a:r>
                      <a:r>
                        <a:rPr lang="en-US" sz="800" b="0" i="0" u="none" strike="noStrike" err="1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LlaMA</a:t>
                      </a: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 3.2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6790087"/>
                  </a:ext>
                </a:extLst>
              </a:tr>
              <a:tr h="42521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Mistral 7B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Nvidia V100 GPU, Intel Xeon CPU, 16GB RAM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109 million parameters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Varies by size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Develop a chatbot personality using Mistral 7B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07150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2DD73B-2BD4-C00B-420C-C606E1EB1351}"/>
              </a:ext>
            </a:extLst>
          </p:cNvPr>
          <p:cNvGraphicFramePr>
            <a:graphicFrameLocks noGrp="1"/>
          </p:cNvGraphicFramePr>
          <p:nvPr/>
        </p:nvGraphicFramePr>
        <p:xfrm>
          <a:off x="219559" y="5637508"/>
          <a:ext cx="6302684" cy="117589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75671">
                  <a:extLst>
                    <a:ext uri="{9D8B030D-6E8A-4147-A177-3AD203B41FA5}">
                      <a16:colId xmlns:a16="http://schemas.microsoft.com/office/drawing/2014/main" val="2137921462"/>
                    </a:ext>
                  </a:extLst>
                </a:gridCol>
                <a:gridCol w="1575671">
                  <a:extLst>
                    <a:ext uri="{9D8B030D-6E8A-4147-A177-3AD203B41FA5}">
                      <a16:colId xmlns:a16="http://schemas.microsoft.com/office/drawing/2014/main" val="2237158420"/>
                    </a:ext>
                  </a:extLst>
                </a:gridCol>
                <a:gridCol w="1575671">
                  <a:extLst>
                    <a:ext uri="{9D8B030D-6E8A-4147-A177-3AD203B41FA5}">
                      <a16:colId xmlns:a16="http://schemas.microsoft.com/office/drawing/2014/main" val="3156554094"/>
                    </a:ext>
                  </a:extLst>
                </a:gridCol>
                <a:gridCol w="1575671">
                  <a:extLst>
                    <a:ext uri="{9D8B030D-6E8A-4147-A177-3AD203B41FA5}">
                      <a16:colId xmlns:a16="http://schemas.microsoft.com/office/drawing/2014/main" val="3302908482"/>
                    </a:ext>
                  </a:extLst>
                </a:gridCol>
              </a:tblGrid>
              <a:tr h="21598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Database</a:t>
                      </a: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Specification</a:t>
                      </a: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Cost</a:t>
                      </a: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Purpose</a:t>
                      </a: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914694"/>
                  </a:ext>
                </a:extLst>
              </a:tr>
              <a:tr h="95991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Pinecone Vector  Database</a:t>
                      </a: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Pinecone is a managed vector database designed for scalability and ease of integration with large language models.</a:t>
                      </a: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Free</a:t>
                      </a: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Serves as a foundational technology for building and deploying vector-based search applications, enabling fast and accurate similarity search at scale.</a:t>
                      </a: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17296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1594E17-EAD1-EDB6-69B8-E94775176113}"/>
              </a:ext>
            </a:extLst>
          </p:cNvPr>
          <p:cNvGraphicFramePr>
            <a:graphicFrameLocks noGrp="1"/>
          </p:cNvGraphicFramePr>
          <p:nvPr/>
        </p:nvGraphicFramePr>
        <p:xfrm>
          <a:off x="6922576" y="1924372"/>
          <a:ext cx="5269452" cy="485669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17363">
                  <a:extLst>
                    <a:ext uri="{9D8B030D-6E8A-4147-A177-3AD203B41FA5}">
                      <a16:colId xmlns:a16="http://schemas.microsoft.com/office/drawing/2014/main" val="2774541309"/>
                    </a:ext>
                  </a:extLst>
                </a:gridCol>
                <a:gridCol w="1317363">
                  <a:extLst>
                    <a:ext uri="{9D8B030D-6E8A-4147-A177-3AD203B41FA5}">
                      <a16:colId xmlns:a16="http://schemas.microsoft.com/office/drawing/2014/main" val="3954643862"/>
                    </a:ext>
                  </a:extLst>
                </a:gridCol>
                <a:gridCol w="1317363">
                  <a:extLst>
                    <a:ext uri="{9D8B030D-6E8A-4147-A177-3AD203B41FA5}">
                      <a16:colId xmlns:a16="http://schemas.microsoft.com/office/drawing/2014/main" val="107413614"/>
                    </a:ext>
                  </a:extLst>
                </a:gridCol>
                <a:gridCol w="1317363">
                  <a:extLst>
                    <a:ext uri="{9D8B030D-6E8A-4147-A177-3AD203B41FA5}">
                      <a16:colId xmlns:a16="http://schemas.microsoft.com/office/drawing/2014/main" val="744844255"/>
                    </a:ext>
                  </a:extLst>
                </a:gridCol>
              </a:tblGrid>
              <a:tr h="254909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Tools</a:t>
                      </a: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Specifications</a:t>
                      </a: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Cost</a:t>
                      </a: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Purpose</a:t>
                      </a: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112539"/>
                  </a:ext>
                </a:extLst>
              </a:tr>
              <a:tr h="46957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err="1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BitBucket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Open Source</a:t>
                      </a: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Free</a:t>
                      </a: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Source and version control</a:t>
                      </a: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8310416"/>
                  </a:ext>
                </a:extLst>
              </a:tr>
              <a:tr h="46957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Draw.io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Times New Roman"/>
                        <a:hlinkClick r:id="" action="ppaction://noaction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endParaRP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Open Source</a:t>
                      </a: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Free</a:t>
                      </a: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WBS, </a:t>
                      </a:r>
                      <a:r>
                        <a:rPr lang="en-US" sz="1000" err="1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PertChart</a:t>
                      </a: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, Figures</a:t>
                      </a: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0455723"/>
                  </a:ext>
                </a:extLst>
              </a:tr>
              <a:tr h="46957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Jira</a:t>
                      </a: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Tool</a:t>
                      </a: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Free</a:t>
                      </a: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Assigning Tasks, Gantt Chart</a:t>
                      </a: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5726777"/>
                  </a:ext>
                </a:extLst>
              </a:tr>
              <a:tr h="46957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Zoom</a:t>
                      </a: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Communication Pathway</a:t>
                      </a: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Free</a:t>
                      </a: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Project meetings</a:t>
                      </a: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829036"/>
                  </a:ext>
                </a:extLst>
              </a:tr>
              <a:tr h="46957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Google Docs</a:t>
                      </a: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Open Source</a:t>
                      </a: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Free</a:t>
                      </a: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Documentation and Reporting</a:t>
                      </a: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8291099"/>
                  </a:ext>
                </a:extLst>
              </a:tr>
              <a:tr h="254909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Google </a:t>
                      </a:r>
                      <a:r>
                        <a:rPr lang="en-US" sz="1000" err="1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Colab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Open Source</a:t>
                      </a: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Free</a:t>
                      </a: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For Python Code</a:t>
                      </a: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4076309"/>
                  </a:ext>
                </a:extLst>
              </a:tr>
              <a:tr h="46957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err="1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Jupyter</a:t>
                      </a: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 Lab</a:t>
                      </a: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Open Source through Anaconda</a:t>
                      </a: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Free</a:t>
                      </a: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For Python Code</a:t>
                      </a: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3305136"/>
                  </a:ext>
                </a:extLst>
              </a:tr>
              <a:tr h="657398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GPU (Graphics Processing Units) Lab</a:t>
                      </a: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Access from the college</a:t>
                      </a: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Free</a:t>
                      </a: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For Model development</a:t>
                      </a: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4917974"/>
                  </a:ext>
                </a:extLst>
              </a:tr>
              <a:tr h="872058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Real-Time Finance and Medical Data API (</a:t>
                      </a:r>
                      <a:r>
                        <a:rPr lang="en-US" sz="1000" err="1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RapidAPI</a:t>
                      </a: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)</a:t>
                      </a: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Open Source</a:t>
                      </a: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Free</a:t>
                      </a: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Data Source for Real time Finance and Medical data</a:t>
                      </a:r>
                    </a:p>
                  </a:txBody>
                  <a:tcPr marL="25400" marR="25400" marT="25400" marB="254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562530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C1DAFBC-2ACC-911F-150E-A6CE3775AC09}"/>
              </a:ext>
            </a:extLst>
          </p:cNvPr>
          <p:cNvSpPr txBox="1"/>
          <p:nvPr/>
        </p:nvSpPr>
        <p:spPr>
          <a:xfrm rot="-5400000">
            <a:off x="-1291525" y="3531499"/>
            <a:ext cx="274319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>
                <a:latin typeface="Times New Roman"/>
                <a:cs typeface="Times New Roman"/>
              </a:rPr>
              <a:t>Hardware Requirements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3F03E9-2C82-0860-BE17-E49C89340E7D}"/>
              </a:ext>
            </a:extLst>
          </p:cNvPr>
          <p:cNvSpPr txBox="1"/>
          <p:nvPr/>
        </p:nvSpPr>
        <p:spPr>
          <a:xfrm rot="-5400000">
            <a:off x="-332568" y="6127255"/>
            <a:ext cx="10577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>
                <a:latin typeface="Times New Roman"/>
                <a:cs typeface="Times New Roman"/>
              </a:rPr>
              <a:t>Database Requirements</a:t>
            </a:r>
            <a:endParaRPr lang="en-US" sz="1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8CDA8C-956A-B1C0-2583-780E804FE5A1}"/>
              </a:ext>
            </a:extLst>
          </p:cNvPr>
          <p:cNvSpPr txBox="1"/>
          <p:nvPr/>
        </p:nvSpPr>
        <p:spPr>
          <a:xfrm rot="16200000">
            <a:off x="5411491" y="4287864"/>
            <a:ext cx="274319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>
                <a:latin typeface="Times New Roman"/>
                <a:cs typeface="Times New Roman"/>
              </a:rPr>
              <a:t>Tools and Licenses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220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E4ECE0-73CC-CB04-4DE1-67ECCFD22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>
                <a:latin typeface="Times New Roman"/>
                <a:cs typeface="Times New Roman"/>
              </a:rPr>
              <a:t>Software Requirements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48EF3C76-83DB-7481-3EFF-B2BD19E3C1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6915063"/>
              </p:ext>
            </p:extLst>
          </p:nvPr>
        </p:nvGraphicFramePr>
        <p:xfrm>
          <a:off x="4770000" y="150000"/>
          <a:ext cx="7093769" cy="658688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876137">
                  <a:extLst>
                    <a:ext uri="{9D8B030D-6E8A-4147-A177-3AD203B41FA5}">
                      <a16:colId xmlns:a16="http://schemas.microsoft.com/office/drawing/2014/main" val="473411152"/>
                    </a:ext>
                  </a:extLst>
                </a:gridCol>
                <a:gridCol w="1317354">
                  <a:extLst>
                    <a:ext uri="{9D8B030D-6E8A-4147-A177-3AD203B41FA5}">
                      <a16:colId xmlns:a16="http://schemas.microsoft.com/office/drawing/2014/main" val="2049562341"/>
                    </a:ext>
                  </a:extLst>
                </a:gridCol>
                <a:gridCol w="686884">
                  <a:extLst>
                    <a:ext uri="{9D8B030D-6E8A-4147-A177-3AD203B41FA5}">
                      <a16:colId xmlns:a16="http://schemas.microsoft.com/office/drawing/2014/main" val="2279135379"/>
                    </a:ext>
                  </a:extLst>
                </a:gridCol>
                <a:gridCol w="3477225">
                  <a:extLst>
                    <a:ext uri="{9D8B030D-6E8A-4147-A177-3AD203B41FA5}">
                      <a16:colId xmlns:a16="http://schemas.microsoft.com/office/drawing/2014/main" val="1090763251"/>
                    </a:ext>
                  </a:extLst>
                </a:gridCol>
                <a:gridCol w="736169">
                  <a:extLst>
                    <a:ext uri="{9D8B030D-6E8A-4147-A177-3AD203B41FA5}">
                      <a16:colId xmlns:a16="http://schemas.microsoft.com/office/drawing/2014/main" val="2973541555"/>
                    </a:ext>
                  </a:extLst>
                </a:gridCol>
              </a:tblGrid>
              <a:tr h="444191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cap="all" spc="6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Software</a:t>
                      </a:r>
                    </a:p>
                  </a:txBody>
                  <a:tcPr marL="10885" marR="10885" marT="39186" marB="39186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cap="all" spc="6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Specifications</a:t>
                      </a:r>
                    </a:p>
                  </a:txBody>
                  <a:tcPr marL="10885" marR="10885" marT="39186" marB="39186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cap="all" spc="6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Cost</a:t>
                      </a:r>
                    </a:p>
                  </a:txBody>
                  <a:tcPr marL="10885" marR="10885" marT="39186" marB="39186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cap="all" spc="6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Purpose</a:t>
                      </a:r>
                    </a:p>
                  </a:txBody>
                  <a:tcPr marL="10885" marR="10885" marT="39186" marB="39186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cap="all" spc="6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Version</a:t>
                      </a:r>
                    </a:p>
                  </a:txBody>
                  <a:tcPr marL="10885" marR="10885" marT="39186" marB="39186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5695749"/>
                  </a:ext>
                </a:extLst>
              </a:tr>
              <a:tr h="507648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Python</a:t>
                      </a:r>
                    </a:p>
                  </a:txBody>
                  <a:tcPr marL="10885" marR="10885" marT="10885" marB="39186" anchor="b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Open Source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Free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Data Cleaning</a:t>
                      </a: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Data Preparation</a:t>
                      </a: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Data Analysis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3.8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9198291"/>
                  </a:ext>
                </a:extLst>
              </a:tr>
              <a:tr h="21575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Pandas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Open Source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Free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Creating Dataframe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1.3.2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841982"/>
                  </a:ext>
                </a:extLst>
              </a:tr>
              <a:tr h="21575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 err="1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Numpy</a:t>
                      </a:r>
                      <a:endParaRPr lang="en-US" sz="1000" cap="none" spc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10885" marR="10885" marT="10885" marB="39186" anchor="b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Open Source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Free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Dealing with Dataframe arrays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3.2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199928"/>
                  </a:ext>
                </a:extLst>
              </a:tr>
              <a:tr h="21575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NLTK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Open Source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Free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Data cleansing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3.8.1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307308"/>
                  </a:ext>
                </a:extLst>
              </a:tr>
              <a:tr h="1269121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Transformer</a:t>
                      </a:r>
                    </a:p>
                  </a:txBody>
                  <a:tcPr marL="10885" marR="10885" marT="10885" marB="39186" anchor="b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GPT 4o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Input tokens:$0.003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/1k Tokens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Output tokens:$0.004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/1k Tokens</a:t>
                      </a:r>
                    </a:p>
                  </a:txBody>
                  <a:tcPr marL="10885" marR="10885" marT="10885" marB="3918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It is capable of handling various language tasks with high quality and generating longer outputs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Latest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8113543"/>
                  </a:ext>
                </a:extLst>
              </a:tr>
              <a:tr h="355354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Embedding Model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cohere-embed-English-v3.0</a:t>
                      </a:r>
                      <a:endParaRPr lang="en-US" sz="1000" cap="none" spc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10885" marR="10885" marT="10885" marB="3918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Free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It is used to convert words into vectors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Latest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620045"/>
                  </a:ext>
                </a:extLst>
              </a:tr>
              <a:tr h="21575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TensorFlow</a:t>
                      </a:r>
                    </a:p>
                  </a:txBody>
                  <a:tcPr marL="10885" marR="10885" marT="10885" marB="39186" anchor="b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Open Source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Free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Large Language Model Building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2.8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9347124"/>
                  </a:ext>
                </a:extLst>
              </a:tr>
              <a:tr h="21575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 err="1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PyTorch</a:t>
                      </a:r>
                      <a:endParaRPr lang="en-US" sz="1000" cap="none" spc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Open Source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Free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Large Language Model Building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1.11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472229"/>
                  </a:ext>
                </a:extLst>
              </a:tr>
              <a:tr h="21575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LLM</a:t>
                      </a:r>
                    </a:p>
                  </a:txBody>
                  <a:tcPr marL="10885" marR="10885" marT="10885" marB="39186" anchor="b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Lama Index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Free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It can be used for document indexing and retrieval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Latest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5770735"/>
                  </a:ext>
                </a:extLst>
              </a:tr>
              <a:tr h="21575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 err="1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Streamlit</a:t>
                      </a:r>
                      <a:endParaRPr lang="en-US" sz="1000" cap="none" spc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Open Source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Free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 err="1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Streamlit</a:t>
                      </a: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 for enhanced user interface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1.2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201803"/>
                  </a:ext>
                </a:extLst>
              </a:tr>
              <a:tr h="21575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API</a:t>
                      </a:r>
                    </a:p>
                  </a:txBody>
                  <a:tcPr marL="10885" marR="10885" marT="10885" marB="39186" anchor="b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Open Source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Free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It is used to send the query result to LLM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Latest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2216013"/>
                  </a:ext>
                </a:extLst>
              </a:tr>
              <a:tr h="21575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Docker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Open Source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Free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Containerizing LLM for easy deployment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20.1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992019"/>
                  </a:ext>
                </a:extLst>
              </a:tr>
              <a:tr h="355354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GPT 4o Tokenizer</a:t>
                      </a:r>
                    </a:p>
                  </a:txBody>
                  <a:tcPr marL="10885" marR="10885" marT="10885" marB="39186" anchor="b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Open Source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Free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Vital for text pre-processing in LLM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Latest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5658674"/>
                  </a:ext>
                </a:extLst>
              </a:tr>
              <a:tr h="21575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PyPDF2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Open Source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Free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Used for reading PDF documents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3.0.1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21286"/>
                  </a:ext>
                </a:extLst>
              </a:tr>
              <a:tr h="21575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 err="1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langchain</a:t>
                      </a:r>
                      <a:endParaRPr lang="en-US" sz="1000" cap="none" spc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10885" marR="10885" marT="10885" marB="39186" anchor="b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Open Source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Free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Framework for LLM application development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0.1.14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4958126"/>
                  </a:ext>
                </a:extLst>
              </a:tr>
              <a:tr h="21575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 err="1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textstat</a:t>
                      </a: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/</a:t>
                      </a:r>
                      <a:r>
                        <a:rPr lang="en-US" sz="1000" cap="none" spc="0" err="1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textblob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Open Source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Free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Used to read the data from .txt files and manipulate it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Latest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152891"/>
                  </a:ext>
                </a:extLst>
              </a:tr>
              <a:tr h="355354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 err="1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AutoTokenizer</a:t>
                      </a: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, Seq2SeqTrainer </a:t>
                      </a:r>
                    </a:p>
                  </a:txBody>
                  <a:tcPr marL="10885" marR="10885" marT="10885" marB="39186" anchor="b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Open Source</a:t>
                      </a:r>
                      <a:endParaRPr lang="en-US" sz="1000" cap="none" spc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Free</a:t>
                      </a:r>
                      <a:endParaRPr lang="en-US" sz="1000" cap="none" spc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To tokenize input text efficiently for NLP tasks.</a:t>
                      </a:r>
                      <a:endParaRPr lang="en-US" sz="1000" cap="none" spc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To train sequence-to-sequence models effectively.</a:t>
                      </a:r>
                      <a:endParaRPr lang="en-US" sz="1000" cap="none" spc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Latest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839616"/>
                  </a:ext>
                </a:extLst>
              </a:tr>
              <a:tr h="355354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evaluate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Open Source</a:t>
                      </a:r>
                      <a:endParaRPr lang="en-US" sz="1000" cap="none" spc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Free</a:t>
                      </a:r>
                      <a:endParaRPr lang="en-US" sz="1000" cap="none" spc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Facilitates the assessment of model performance through various metrics and techniques.</a:t>
                      </a:r>
                      <a:endParaRPr lang="en-US" sz="1000" cap="none" spc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Latest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922884"/>
                  </a:ext>
                </a:extLst>
              </a:tr>
              <a:tr h="355354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transformers</a:t>
                      </a:r>
                    </a:p>
                  </a:txBody>
                  <a:tcPr marL="10885" marR="10885" marT="10885" marB="39186" anchor="b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Open Source</a:t>
                      </a:r>
                      <a:endParaRPr lang="en-US" sz="1000" cap="none" spc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Free</a:t>
                      </a:r>
                      <a:endParaRPr lang="en-US" sz="1000" cap="none" spc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To facilitate easy access to pre-trained models and enable fine-tuning for specific tasks.</a:t>
                      </a:r>
                      <a:endParaRPr lang="en-US" sz="1000" cap="none" spc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</a:rPr>
                        <a:t>Latest</a:t>
                      </a:r>
                    </a:p>
                  </a:txBody>
                  <a:tcPr marL="10885" marR="10885" marT="10885" marB="3918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2009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182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136089-321A-7F59-ECE8-CB83BC722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b="1">
                <a:latin typeface="Times New Roman"/>
                <a:cs typeface="Times New Roman"/>
              </a:rPr>
              <a:t>Project Development Methodology</a:t>
            </a:r>
            <a:endParaRPr lang="en-US" sz="4100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D2F03-ADEE-9BBD-6A87-FFB5A13FB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lang="en-US">
                <a:latin typeface="Times New Roman"/>
                <a:cs typeface="Times New Roman"/>
              </a:rPr>
              <a:t>CRISP – DM:</a:t>
            </a:r>
            <a:br>
              <a:rPr lang="en-US">
                <a:latin typeface="Times New Roman"/>
              </a:rPr>
            </a:br>
            <a:r>
              <a:rPr lang="en-US">
                <a:latin typeface="Times New Roman"/>
                <a:cs typeface="Times New Roman"/>
              </a:rPr>
              <a:t>Cross-Industry Standard Process for Data Mining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5776BB"/>
          </a:solidFill>
          <a:ln w="38100" cap="rnd">
            <a:solidFill>
              <a:srgbClr val="5776B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hat is CRISP DM? - Data Science Process Alliance">
            <a:extLst>
              <a:ext uri="{FF2B5EF4-FFF2-40B4-BE49-F238E27FC236}">
                <a16:creationId xmlns:a16="http://schemas.microsoft.com/office/drawing/2014/main" id="{67E835CB-5CCF-2CF5-1A4E-BCC4749E79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22" r="8431" b="2"/>
          <a:stretch/>
        </p:blipFill>
        <p:spPr>
          <a:xfrm>
            <a:off x="5477964" y="640080"/>
            <a:ext cx="5567279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016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A1EE48-60DB-B251-C0A8-476B1680E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62" y="1395062"/>
            <a:ext cx="3862403" cy="3573516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>
                <a:latin typeface="Times New Roman"/>
                <a:cs typeface="Times New Roman"/>
              </a:rPr>
              <a:t>Project</a:t>
            </a:r>
            <a:br>
              <a:rPr lang="en-US" sz="3600" b="1">
                <a:latin typeface="Times New Roman"/>
              </a:rPr>
            </a:br>
            <a:r>
              <a:rPr lang="en-US" sz="3600" b="1">
                <a:latin typeface="Times New Roman"/>
                <a:cs typeface="Times New Roman"/>
              </a:rPr>
              <a:t>Architecture </a:t>
            </a:r>
            <a:endParaRPr lang="en-US"/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F8167"/>
          </a:solidFill>
          <a:ln w="38100" cap="rnd">
            <a:solidFill>
              <a:srgbClr val="FF816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a software system&#10;&#10;Description automatically generated">
            <a:extLst>
              <a:ext uri="{FF2B5EF4-FFF2-40B4-BE49-F238E27FC236}">
                <a16:creationId xmlns:a16="http://schemas.microsoft.com/office/drawing/2014/main" id="{432A7203-DA03-C98F-A7C9-7D3277508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780" y="425080"/>
            <a:ext cx="7838071" cy="598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06738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50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SketchyVTI</vt:lpstr>
      <vt:lpstr>SageSoulRAG: RAG-based Chatbot with Personality</vt:lpstr>
      <vt:lpstr>Project Background</vt:lpstr>
      <vt:lpstr>Executive Summary</vt:lpstr>
      <vt:lpstr>Technology and Solution Survey</vt:lpstr>
      <vt:lpstr>Literature Survey of Existing Research</vt:lpstr>
      <vt:lpstr>Project Resource Requirements</vt:lpstr>
      <vt:lpstr>Software Requirements</vt:lpstr>
      <vt:lpstr>Project Development Methodology</vt:lpstr>
      <vt:lpstr>Project Architecture </vt:lpstr>
      <vt:lpstr>Data Preparation</vt:lpstr>
      <vt:lpstr>Data Collection</vt:lpstr>
      <vt:lpstr>Data Collection: Persona</vt:lpstr>
      <vt:lpstr>Data Collection</vt:lpstr>
      <vt:lpstr>Data Collection: Domain</vt:lpstr>
      <vt:lpstr>Data Preprocessing: Raw Samples: Domain</vt:lpstr>
      <vt:lpstr>Data Preprocessing: Raw Samples: RapidAPI Domain Data</vt:lpstr>
      <vt:lpstr>Data Preprocessing: Raw Samples: Persona</vt:lpstr>
      <vt:lpstr>Data Preprocessing:  Text Normalization</vt:lpstr>
      <vt:lpstr>Data Preprocessing: Text Normalization </vt:lpstr>
      <vt:lpstr>Data Preprocessing: Data Augmentation</vt:lpstr>
      <vt:lpstr>Data Preprocessing: Data Augmentation </vt:lpstr>
      <vt:lpstr>Data Transformation:  Q-A pair generation using Persona Data  </vt:lpstr>
      <vt:lpstr>Data Transformation: Q-A pair generation using Persona Data</vt:lpstr>
      <vt:lpstr>Data Transformation</vt:lpstr>
      <vt:lpstr>Data Transformation</vt:lpstr>
      <vt:lpstr>Data Transformation</vt:lpstr>
      <vt:lpstr>Data Transformation</vt:lpstr>
      <vt:lpstr>Data Transformation</vt:lpstr>
      <vt:lpstr>Data Preparation</vt:lpstr>
      <vt:lpstr>Data Statistics</vt:lpstr>
      <vt:lpstr>Data Statistics</vt:lpstr>
      <vt:lpstr>Model Development</vt:lpstr>
      <vt:lpstr>Model Proposals</vt:lpstr>
      <vt:lpstr>Model Comparison and Justification</vt:lpstr>
      <vt:lpstr>Comparative Analysis of Embedding Models: Pinecone vs. Other Vector Databases</vt:lpstr>
      <vt:lpstr>OpenAI and Deep Evaluation Methods</vt:lpstr>
      <vt:lpstr>QA pairs for LLM finetuning</vt:lpstr>
      <vt:lpstr>Mistral 7B</vt:lpstr>
      <vt:lpstr>Mistral 7B</vt:lpstr>
      <vt:lpstr>LlaMA 3.2</vt:lpstr>
      <vt:lpstr>LlaMA 3.2</vt:lpstr>
      <vt:lpstr>Gemma 2</vt:lpstr>
      <vt:lpstr>Gemma 2</vt:lpstr>
      <vt:lpstr>GPT 4o</vt:lpstr>
      <vt:lpstr>GPT 4o</vt:lpstr>
      <vt:lpstr>LLM Evaluation Results Comparison</vt:lpstr>
      <vt:lpstr>UI for Persona-Chatbot</vt:lpstr>
      <vt:lpstr>Conclusion</vt:lpstr>
      <vt:lpstr>Future Scope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8</cp:revision>
  <dcterms:created xsi:type="dcterms:W3CDTF">2024-04-18T01:23:14Z</dcterms:created>
  <dcterms:modified xsi:type="dcterms:W3CDTF">2024-12-06T03:38:57Z</dcterms:modified>
</cp:coreProperties>
</file>